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1" r:id="rId3"/>
    <p:sldId id="272" r:id="rId4"/>
    <p:sldId id="274" r:id="rId5"/>
    <p:sldId id="278" r:id="rId6"/>
    <p:sldId id="276" r:id="rId7"/>
    <p:sldId id="275" r:id="rId8"/>
    <p:sldId id="263" r:id="rId9"/>
    <p:sldId id="273" r:id="rId10"/>
    <p:sldId id="256" r:id="rId11"/>
    <p:sldId id="262" r:id="rId12"/>
    <p:sldId id="257" r:id="rId13"/>
    <p:sldId id="258" r:id="rId14"/>
    <p:sldId id="264" r:id="rId15"/>
    <p:sldId id="261" r:id="rId16"/>
    <p:sldId id="268" r:id="rId17"/>
    <p:sldId id="265" r:id="rId18"/>
    <p:sldId id="266" r:id="rId19"/>
    <p:sldId id="277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emf"/><Relationship Id="rId1" Type="http://schemas.openxmlformats.org/officeDocument/2006/relationships/image" Target="../media/image14.wmf"/><Relationship Id="rId5" Type="http://schemas.openxmlformats.org/officeDocument/2006/relationships/image" Target="../media/image6.png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D6114-7EC5-4B8B-95FE-A0FD7B56971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993D4-E0E8-4E04-874D-CCFBAE45F9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A82DB-1F6D-451F-8344-A8E6DFEE7A5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FD4C0-8DD1-48E0-A22B-68FDB429E1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info@chemi.komisc.ru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oleObject" Target="../embeddings/oleObject9.bin"/><Relationship Id="rId7" Type="http://schemas.openxmlformats.org/officeDocument/2006/relationships/hyperlink" Target="https://doi.org/10.3390/antibiotics9050277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hyperlink" Target="https://doi.org/10.1002/slct.202002657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doi.org/10.1109/TPS.2020.298020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doi.org/10.1016/j.jallcom.2020.15774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2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2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jpe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8.png"/><Relationship Id="rId10" Type="http://schemas.openxmlformats.org/officeDocument/2006/relationships/image" Target="../media/image85.jpe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jpeg"/><Relationship Id="rId5" Type="http://schemas.openxmlformats.org/officeDocument/2006/relationships/image" Target="../media/image8.png"/><Relationship Id="rId10" Type="http://schemas.openxmlformats.org/officeDocument/2006/relationships/image" Target="../media/image18.jpe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9.jpe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8.png"/><Relationship Id="rId10" Type="http://schemas.openxmlformats.org/officeDocument/2006/relationships/image" Target="../media/image36.jpeg"/><Relationship Id="rId4" Type="http://schemas.openxmlformats.org/officeDocument/2006/relationships/hyperlink" Target="http://www.syktsu.ru/" TargetMode="External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47.png"/><Relationship Id="rId5" Type="http://schemas.openxmlformats.org/officeDocument/2006/relationships/image" Target="../media/image43.jpeg"/><Relationship Id="rId10" Type="http://schemas.openxmlformats.org/officeDocument/2006/relationships/image" Target="../media/image46.jpe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wmf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653136"/>
            <a:ext cx="5904656" cy="103797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ИТОГИ 2020 ГОДА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AMBA\public\Ученый секретарь\Фото 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982" y="1556792"/>
            <a:ext cx="5391580" cy="302433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15616" y="188640"/>
            <a:ext cx="67687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Обособленное подразделение Институт химии ФИЦ  Коми НЦ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РАН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Федерального государственного бюджетного учреждения науки </a:t>
            </a:r>
            <a:b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Федерального исследовательского центра «Коми научный центр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Уральского отделения Российской академии наук» 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3563888" y="5805264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tx2"/>
                </a:solidFill>
                <a:latin typeface="Arial" charset="0"/>
              </a:rPr>
              <a:t>167000 </a:t>
            </a:r>
            <a:r>
              <a:rPr lang="ru-RU" sz="1200" dirty="0">
                <a:solidFill>
                  <a:schemeClr val="tx2"/>
                </a:solidFill>
                <a:latin typeface="Arial" charset="0"/>
              </a:rPr>
              <a:t>Россия, Сыктывкар,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Arial" charset="0"/>
              </a:rPr>
              <a:t>ул. Первомайская, 48</a:t>
            </a:r>
          </a:p>
          <a:p>
            <a:pPr algn="r"/>
            <a:r>
              <a:rPr lang="ru-RU" sz="1200" dirty="0">
                <a:solidFill>
                  <a:schemeClr val="tx2"/>
                </a:solidFill>
                <a:latin typeface="Arial" charset="0"/>
              </a:rPr>
              <a:t>Тел / факс: +7-8212218477</a:t>
            </a:r>
          </a:p>
          <a:p>
            <a:pPr algn="r"/>
            <a:r>
              <a:rPr lang="en-US" sz="1200" dirty="0">
                <a:solidFill>
                  <a:schemeClr val="tx2"/>
                </a:solidFill>
                <a:latin typeface="Arial" charset="0"/>
              </a:rPr>
              <a:t>E-mail: </a:t>
            </a:r>
            <a:r>
              <a:rPr lang="ru-RU" sz="1200" dirty="0" err="1">
                <a:solidFill>
                  <a:schemeClr val="tx2"/>
                </a:solidFill>
                <a:latin typeface="Arial" charset="0"/>
                <a:hlinkClick r:id="rId5"/>
              </a:rPr>
              <a:t>info@chemi.komisc.ru</a:t>
            </a:r>
            <a:r>
              <a:rPr lang="ru-RU" sz="1200" dirty="0">
                <a:solidFill>
                  <a:schemeClr val="tx2"/>
                </a:solidFill>
                <a:latin typeface="Arial" charset="0"/>
              </a:rPr>
              <a:t>   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www.chemi.komisc.ru</a:t>
            </a:r>
            <a:endParaRPr lang="ru-RU" sz="12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" name="Рисунок 8" descr="C:\Users\Klochkova\Desktop\2018\ФОТО_Для СГУ_2018\Рубцова\DSC_01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484784"/>
            <a:ext cx="1400468" cy="1800000"/>
          </a:xfrm>
          <a:prstGeom prst="rect">
            <a:avLst/>
          </a:prstGeom>
          <a:noFill/>
        </p:spPr>
      </p:pic>
      <p:pic>
        <p:nvPicPr>
          <p:cNvPr id="10" name="Picture 2" descr="\\SAMBA\public\Ученый секретарь\Кучин_фото\2007__73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221088"/>
            <a:ext cx="125424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7544" y="3356992"/>
            <a:ext cx="1859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Директор, д.х.н</a:t>
            </a:r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С.А. Рубцова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6093296"/>
            <a:ext cx="27526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руководитель, чл</a:t>
            </a:r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.-корр. А.В. </a:t>
            </a:r>
            <a:r>
              <a:rPr lang="ru-RU" sz="1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Кучин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99392"/>
            <a:ext cx="7975600" cy="96348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Выявлена антибактериальная и противогрибковая активность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хиральных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комплексов палладия с терпеновыми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лигандами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пинанового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борнанового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типа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68741074"/>
              </p:ext>
            </p:extLst>
          </p:nvPr>
        </p:nvGraphicFramePr>
        <p:xfrm>
          <a:off x="1187624" y="1196752"/>
          <a:ext cx="1447776" cy="1394496"/>
        </p:xfrm>
        <a:graphic>
          <a:graphicData uri="http://schemas.openxmlformats.org/presentationml/2006/ole">
            <p:oleObj spid="_x0000_s1026" name="Document" r:id="rId3" imgW="1809720" imgH="174312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24145729"/>
              </p:ext>
            </p:extLst>
          </p:nvPr>
        </p:nvGraphicFramePr>
        <p:xfrm>
          <a:off x="179512" y="2636912"/>
          <a:ext cx="1379232" cy="1379232"/>
        </p:xfrm>
        <a:graphic>
          <a:graphicData uri="http://schemas.openxmlformats.org/presentationml/2006/ole">
            <p:oleObj spid="_x0000_s1027" name="Document" r:id="rId4" imgW="1724040" imgH="1724040" progId="">
              <p:embed/>
            </p:oleObj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4290839"/>
              </p:ext>
            </p:extLst>
          </p:nvPr>
        </p:nvGraphicFramePr>
        <p:xfrm>
          <a:off x="1403648" y="3717032"/>
          <a:ext cx="1181088" cy="1417248"/>
        </p:xfrm>
        <a:graphic>
          <a:graphicData uri="http://schemas.openxmlformats.org/presentationml/2006/ole">
            <p:oleObj spid="_x0000_s1028" name="Document" r:id="rId5" imgW="1476360" imgH="1771560" progId="">
              <p:embed/>
            </p:oleObj>
          </a:graphicData>
        </a:graphic>
      </p:graphicFrame>
      <p:graphicFrame>
        <p:nvGraphicFramePr>
          <p:cNvPr id="10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85657247"/>
              </p:ext>
            </p:extLst>
          </p:nvPr>
        </p:nvGraphicFramePr>
        <p:xfrm>
          <a:off x="251520" y="5157192"/>
          <a:ext cx="1264896" cy="1440288"/>
        </p:xfrm>
        <a:graphic>
          <a:graphicData uri="http://schemas.openxmlformats.org/presentationml/2006/ole">
            <p:oleObj spid="_x0000_s1029" name="Document" r:id="rId6" imgW="1581120" imgH="1800360" progId="">
              <p:embed/>
            </p:oleObj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695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587727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соответствует концентрации препарата (мкг/мл), при которой достигается 50% ингибирования роста клеток;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HC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соответствует концентрации препарата (мкг/мл) при 10%-ой гемолитической активности.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5736" y="6396335"/>
            <a:ext cx="675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Zalevskaya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eva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Kutchin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Hansford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Antibiotics.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2020.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(5). 277. </a:t>
            </a:r>
          </a:p>
          <a:p>
            <a:pPr algn="r"/>
            <a:r>
              <a:rPr lang="en-US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://</a:t>
            </a:r>
            <a:r>
              <a:rPr lang="en-US" sz="12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doi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.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org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/10.3390/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antibiotics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9050277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800" y="1340768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Биологические испытания проводились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рамках международного проекта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Community for Open Antimicrobial Drug Discovery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(Австралия). Активность определяли по ингибированию роста клеток пяти видов бактерий 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aureus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aeruginosa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pneumoniae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coli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двух видов грибов 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neoformans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987824" y="908720"/>
            <a:ext cx="540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Залевская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О.А., Гурьева Я.А.,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Кучин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А.В.</a:t>
            </a: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72718"/>
              </p:ext>
            </p:extLst>
          </p:nvPr>
        </p:nvGraphicFramePr>
        <p:xfrm>
          <a:off x="2699792" y="3068960"/>
          <a:ext cx="6096002" cy="2773680"/>
        </p:xfrm>
        <a:graphic>
          <a:graphicData uri="http://schemas.openxmlformats.org/drawingml/2006/table">
            <a:tbl>
              <a:tblPr/>
              <a:tblGrid>
                <a:gridCol w="829222"/>
                <a:gridCol w="1053600"/>
                <a:gridCol w="1053600"/>
                <a:gridCol w="1210908"/>
                <a:gridCol w="895072"/>
                <a:gridCol w="1053600"/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Ингибитор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 i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Newton"/>
                        </a:rPr>
                        <a:t>S. aureus</a:t>
                      </a:r>
                      <a:endParaRPr lang="ru-RU" sz="1200">
                        <a:solidFill>
                          <a:srgbClr val="000000"/>
                        </a:solidFill>
                        <a:latin typeface="Newton"/>
                        <a:ea typeface="SimSun"/>
                        <a:cs typeface="Newto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Newton"/>
                        </a:rPr>
                        <a:t>ATCC 43300</a:t>
                      </a:r>
                      <a:endParaRPr lang="ru-RU" sz="1200">
                        <a:solidFill>
                          <a:srgbClr val="000000"/>
                        </a:solidFill>
                        <a:latin typeface="Newton"/>
                        <a:ea typeface="SimSun"/>
                        <a:cs typeface="Newto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i="1" kern="1200">
                          <a:latin typeface="Times New Roman"/>
                          <a:ea typeface="Times New Roman"/>
                          <a:cs typeface="Times New Roman"/>
                        </a:rPr>
                        <a:t>C. albicans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ATCC 90028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i="1" kern="1200">
                          <a:latin typeface="Times New Roman"/>
                          <a:ea typeface="Times New Roman"/>
                          <a:cs typeface="Times New Roman"/>
                        </a:rPr>
                        <a:t>C. neoformans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ATCC 208821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CC</a:t>
                      </a:r>
                      <a:r>
                        <a:rPr lang="en-US" sz="1200" b="1" kern="1200" baseline="-250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HC</a:t>
                      </a:r>
                      <a:r>
                        <a:rPr lang="en-US" sz="1200" b="1" kern="1200" baseline="-250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 0.25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6.0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&gt; 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 0.25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 0.25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r>
                        <a:rPr lang="en-AU" sz="13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&gt; 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&gt; 32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 0.25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&gt; 32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&gt; 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vancomycin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fluconazole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0.125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Times New Roman"/>
                          <a:ea typeface="Times New Roman"/>
                          <a:cs typeface="Times New Roman"/>
                        </a:rPr>
                        <a:t>tamoxifen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 dirty="0" err="1">
                          <a:latin typeface="Times New Roman"/>
                          <a:ea typeface="Times New Roman"/>
                          <a:cs typeface="Times New Roman"/>
                        </a:rPr>
                        <a:t>melittin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300" dirty="0"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71600" y="116632"/>
            <a:ext cx="7975600" cy="7200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768752" cy="922114"/>
          </a:xfrm>
        </p:spPr>
        <p:txBody>
          <a:bodyPr>
            <a:normAutofit fontScale="90000"/>
          </a:bodyPr>
          <a:lstStyle/>
          <a:p>
            <a:pPr lvl="0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Впервые синтезированы новые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хиральные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трифторметилированные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монотерпеновые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тиолы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пинановой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структуры из коммерчески доступных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миртеналя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вербенона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1043608" y="3501008"/>
          <a:ext cx="6696744" cy="2376264"/>
        </p:xfrm>
        <a:graphic>
          <a:graphicData uri="http://schemas.openxmlformats.org/presentationml/2006/ole">
            <p:oleObj spid="_x0000_s19457" r:id="rId3" imgW="2658965" imgH="940041" progId="">
              <p:embed/>
            </p:oleObj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500" y="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195736" y="1412776"/>
            <a:ext cx="4896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Авторы: Судариков Д.В., Ильченко Н.О., Петрова П.А.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602128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Патент РФ RU 2 733 369. 2. Заявка на Патент РФ № 2020124126. Приоритет от 21.07.2020.</a:t>
            </a: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N. O.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Ilchenko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D. V.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Sudarikov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P. A.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Slepukhin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S. A.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Rubtsova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and A. V.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Kutchin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ChemistrySelect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https://doi.org/10.1002/slct.202002657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(In print).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772816"/>
            <a:ext cx="8533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Впервые осуществлен синтез изомерных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трифторметилированных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тиоацетатов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выходами 37-52% путём нуклеофильного присоединения реагента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Рупперта-Пракаша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(TMSCF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к соответствующим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тиоацетатам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основе (1R)-(−)-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миртеналя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(1S)-(−)-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вербенона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Тиоацетаты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трансформировали в соответствующие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пинановой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структуры с выходами 73-90%. Установлены структура и конфигурация полученных соединений. Полученные соединения могут представлять интерес как биологически активные вещества и/или их предшественники, а также новые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хиральные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фторсодержащие индукторы.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188640"/>
            <a:ext cx="6768752" cy="10081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11663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Разработан метод синтеза композитных волокон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SiC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структурой "сердцевина – оболочка" путём неполного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силицирования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углеродных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волокон газом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реакторе полузакрытого типа.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500" y="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005064"/>
            <a:ext cx="5415428" cy="2340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63688" y="1325379"/>
            <a:ext cx="6840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Авторы: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Истомин П.В., Истомина Е.И., </a:t>
            </a:r>
            <a:r>
              <a:rPr lang="ru-RU" sz="1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Надуткин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А.В., </a:t>
            </a:r>
            <a:r>
              <a:rPr lang="ru-RU" sz="1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Грасс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В.Э.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28" y="1844824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Исследовано высокотемпературное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силицирование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углеродных волокон газом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условиях равномерной подачи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силицирующего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агента к материалу, реализуемых при проведении процесса в реакторе полузакрытого типа при существенном ограничении скорости удаления газообразных продуктов. Установлено, что в указанных условиях при температурах 1250–1400 °С происходит конверсия материала углеродного волокна в карбид кремния в результате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силицирования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газом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выделением газа CO по реакции (1). При этом внутри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газообменной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секции реактора, содержащей гранулированную смесь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= 0.05 – 0.33), происходит регенерация газа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одновременно химическое связывание газа CO в результате взаимодействия последнего с кремнием по реакции (2). Также газ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генерируется в результате взаимодействия кремния с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реакции (3).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79512" y="4509120"/>
            <a:ext cx="33123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2С +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SiO</a:t>
            </a:r>
            <a:r>
              <a:rPr kumimoji="0" lang="ru-RU" sz="1600" b="0" i="1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</a:t>
            </a:r>
            <a:r>
              <a:rPr kumimoji="0" lang="ru-RU" sz="1600" b="0" i="1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(1);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2Si +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</a:t>
            </a:r>
            <a:r>
              <a:rPr kumimoji="0" lang="ru-RU" sz="1600" b="0" i="1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SiO</a:t>
            </a:r>
            <a:r>
              <a:rPr kumimoji="0" lang="ru-RU" sz="1600" b="0" i="1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(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SiO</a:t>
            </a:r>
            <a:r>
              <a:rPr kumimoji="0" 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2SiO</a:t>
            </a:r>
            <a:r>
              <a:rPr kumimoji="0" lang="ru-RU" sz="16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                  (3).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116632"/>
            <a:ext cx="6912768" cy="93610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1143000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Впервые для регулирования свойств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лигноцеллюлозы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(ХТММ), модифицированной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ru-RU" sz="16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b="1" baseline="-25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(с концентрацией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ru-RU" sz="16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от 0 до 0,209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/дм</a:t>
            </a:r>
            <a:r>
              <a:rPr lang="ru-RU" sz="16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применена неравновесная низкотемпературная электронно-пучковая плазма (ЭПП) в атмосфере кислорода.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500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59832" y="1268760"/>
            <a:ext cx="578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ru-RU" sz="1400" dirty="0" smtClean="0"/>
              <a:t> 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Кувшинова Л.А.,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Удоратина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 участии Московского физико-технического института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6165304"/>
            <a:ext cx="8208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Vasilieva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Naumova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Galkina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Udoratina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Kuvschinova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Vasiliev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Khin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Maung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Htay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Htet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Zaw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IEEE Transactions on plasma science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2020, 48 (4), 1035-1041.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10.1109/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TPS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.2020.2980200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11561" y="3212975"/>
          <a:ext cx="8208911" cy="2821634"/>
        </p:xfrm>
        <a:graphic>
          <a:graphicData uri="http://schemas.openxmlformats.org/drawingml/2006/table">
            <a:tbl>
              <a:tblPr/>
              <a:tblGrid>
                <a:gridCol w="4032447"/>
                <a:gridCol w="4176464"/>
              </a:tblGrid>
              <a:tr h="42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 </a:t>
                      </a:r>
                      <a:r>
                        <a:rPr lang="ru-RU" sz="1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/дм</a:t>
                      </a:r>
                      <a:r>
                        <a:rPr lang="ru-RU" sz="10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                 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0,003 </a:t>
                      </a:r>
                      <a:r>
                        <a:rPr lang="ru-RU" sz="1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/дм</a:t>
                      </a:r>
                      <a:r>
                        <a:rPr lang="ru-RU" sz="10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0,209 </a:t>
                      </a:r>
                      <a:r>
                        <a:rPr lang="ru-RU" sz="1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/дм</a:t>
                      </a:r>
                      <a:r>
                        <a:rPr lang="ru-RU" sz="10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5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5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ИК-спектры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области 1550-1850 см</a:t>
                      </a:r>
                      <a:r>
                        <a:rPr lang="ru-RU" sz="10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образцов ХТММ с различным содержанием </a:t>
                      </a: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): — до ЭПП,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после ЭПП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СЭМ 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образца ХТММ с различным содержанием </a:t>
                      </a: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 cstate="print"/>
          <a:srcRect l="18384" t="29140" r="2158" b="10025"/>
          <a:stretch>
            <a:fillRect/>
          </a:stretch>
        </p:blipFill>
        <p:spPr bwMode="auto">
          <a:xfrm>
            <a:off x="827584" y="3573016"/>
            <a:ext cx="3414857" cy="1440000"/>
          </a:xfrm>
          <a:prstGeom prst="rect">
            <a:avLst/>
          </a:prstGeom>
          <a:noFill/>
        </p:spPr>
      </p:pic>
      <p:pic>
        <p:nvPicPr>
          <p:cNvPr id="30726" name="Рисунок 2" descr="image06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284984"/>
            <a:ext cx="1416159" cy="1584000"/>
          </a:xfrm>
          <a:prstGeom prst="rect">
            <a:avLst/>
          </a:prstGeom>
          <a:noFill/>
        </p:spPr>
      </p:pic>
      <p:pic>
        <p:nvPicPr>
          <p:cNvPr id="30725" name="Рисунок 3" descr="image062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284984"/>
            <a:ext cx="1395179" cy="1584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07504" y="1772816"/>
            <a:ext cx="8928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Установлено, что ЭПП приводит 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аморфизации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лигноцеллюлозы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образованию дополнительных кислородсодержащих (–COOH и –HCO) функциональных групп. С увеличением концентрации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окислительные процессы, протекающие под воздействием ЭПП, замедляются, что связано с модифицирующими поверхность соединениями титана, оказывающими защитное действие, вследствие ограничения доступа кислорода к гидроксильным группам лигноцеллюлозных волокон.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3608" y="116632"/>
            <a:ext cx="6912768" cy="10801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40760" cy="136815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Впервые осуществлена быстрая и эффективная модификация поверхности </a:t>
            </a:r>
            <a:r>
              <a:rPr lang="ru-RU" sz="1800" b="1" dirty="0" err="1" smtClean="0"/>
              <a:t>нанокристаллов</a:t>
            </a:r>
            <a:r>
              <a:rPr lang="ru-RU" sz="1800" b="1" dirty="0" smtClean="0"/>
              <a:t> целлюлозы бензойной кислотой в гетерогенной водно-органической системе. Реакция этерификации продолжительностью 2 мин. в комплексе с ультразвуковым воздействием приводит к получению </a:t>
            </a:r>
            <a:r>
              <a:rPr lang="ru-RU" sz="1800" b="1" dirty="0" err="1" smtClean="0"/>
              <a:t>наночастиц</a:t>
            </a:r>
            <a:r>
              <a:rPr lang="ru-RU" sz="1800" b="1" dirty="0" smtClean="0"/>
              <a:t> типа «ядро/оболочка», содержащих от 2,5 до 10,0 </a:t>
            </a:r>
            <a:r>
              <a:rPr lang="ru-RU" sz="1800" b="1" dirty="0" err="1" smtClean="0"/>
              <a:t>мас</a:t>
            </a:r>
            <a:r>
              <a:rPr lang="ru-RU" sz="1800" b="1" dirty="0" smtClean="0"/>
              <a:t>. % остатков бензойной кислоты.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88640"/>
            <a:ext cx="6912768" cy="15841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0888"/>
            <a:ext cx="7305882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0152" y="1988840"/>
            <a:ext cx="218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Торлопов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М.А.</a:t>
            </a: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192688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>Впервые синтезированы </a:t>
            </a:r>
            <a:r>
              <a:rPr lang="ru-RU" sz="1800" b="1" dirty="0" err="1" smtClean="0"/>
              <a:t>содопированные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ниобаты</a:t>
            </a:r>
            <a:r>
              <a:rPr lang="ru-RU" sz="1800" b="1" dirty="0" smtClean="0"/>
              <a:t> висмута со структурой типа пирохлора как потенциальные высокочастотные</a:t>
            </a:r>
            <a:br>
              <a:rPr lang="ru-RU" sz="1800" b="1" dirty="0" smtClean="0"/>
            </a:br>
            <a:r>
              <a:rPr lang="ru-RU" sz="1800" b="1" dirty="0" smtClean="0"/>
              <a:t> керамические конденсаторы.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2564904"/>
          <a:ext cx="8280920" cy="3546698"/>
        </p:xfrm>
        <a:graphic>
          <a:graphicData uri="http://schemas.openxmlformats.org/drawingml/2006/table">
            <a:tbl>
              <a:tblPr/>
              <a:tblGrid>
                <a:gridCol w="3328605"/>
                <a:gridCol w="2216011"/>
                <a:gridCol w="2736304"/>
              </a:tblGrid>
              <a:tr h="189157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Рисунок 1 – Электронная зонная структура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Bi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)(</a:t>
                      </a:r>
                      <a:r>
                        <a:rPr lang="en-US" sz="1200" dirty="0" err="1">
                          <a:latin typeface="Times New Roman"/>
                          <a:ea typeface="Times New Roman"/>
                          <a:cs typeface="Times New Roman"/>
                        </a:rPr>
                        <a:t>Nb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рассчитанная с использованием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гибридного функционала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HSE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03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5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Рисунок 2 – Температурная зависимость диэлектрической константы </a:t>
                      </a: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' (а) и </a:t>
                      </a:r>
                      <a:r>
                        <a:rPr lang="en-US" sz="1200" dirty="0" err="1">
                          <a:latin typeface="Times New Roman"/>
                          <a:ea typeface="Times New Roman"/>
                          <a:cs typeface="Times New Roman"/>
                        </a:rPr>
                        <a:t>tanδ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(б) для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Bi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0.45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0.45</a:t>
                      </a:r>
                      <a:r>
                        <a:rPr lang="en-US" sz="1200" dirty="0" err="1">
                          <a:latin typeface="Times New Roman"/>
                          <a:ea typeface="Times New Roman"/>
                          <a:cs typeface="Times New Roman"/>
                        </a:rPr>
                        <a:t>Nb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7–</a:t>
                      </a:r>
                      <a:r>
                        <a:rPr lang="en-US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Li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 при 1 МГц.</a:t>
                      </a:r>
                    </a:p>
                  </a:txBody>
                  <a:tcPr marL="67525" marR="675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5" name="Рисунок 22" descr="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564904"/>
            <a:ext cx="2219325" cy="1504950"/>
          </a:xfrm>
          <a:prstGeom prst="rect">
            <a:avLst/>
          </a:prstGeom>
          <a:noFill/>
        </p:spPr>
      </p:pic>
      <p:pic>
        <p:nvPicPr>
          <p:cNvPr id="3074" name="Рисунок 12" descr="5ур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2238375" cy="1685925"/>
          </a:xfrm>
          <a:prstGeom prst="rect">
            <a:avLst/>
          </a:prstGeom>
          <a:noFill/>
        </p:spPr>
      </p:pic>
      <p:pic>
        <p:nvPicPr>
          <p:cNvPr id="3073" name="Рисунок 9" descr="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293096"/>
            <a:ext cx="2162175" cy="16859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87824" y="6237312"/>
            <a:ext cx="594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Koroleva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M.S.,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Krasnov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A.G.,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Senyshyn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Schökel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Shein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I.R.,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Vlasov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M.I.,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Piir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I.V.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Journal of Alloys and Compounds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  <a:hlinkClick r:id="rId7" tooltip="Persistent link using digital object identifier"/>
              </a:rPr>
              <a:t>https://doi.org/10.1016/j.jallcom.2020.157742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35696" y="1052736"/>
            <a:ext cx="5328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Авторы: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Пийр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И.В., Королева М.С.,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Краснов А.Г.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412776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Содопирование</a:t>
            </a:r>
            <a:r>
              <a:rPr lang="ru-RU" sz="1200" dirty="0" smtClean="0"/>
              <a:t> в </a:t>
            </a:r>
            <a:r>
              <a:rPr lang="en-US" sz="1200" dirty="0" smtClean="0"/>
              <a:t>Bi</a:t>
            </a:r>
            <a:r>
              <a:rPr lang="ru-RU" sz="1200" baseline="-25000" dirty="0" smtClean="0"/>
              <a:t>1.5</a:t>
            </a:r>
            <a:r>
              <a:rPr lang="en-US" sz="1200" dirty="0" smtClean="0"/>
              <a:t>Mg</a:t>
            </a:r>
            <a:r>
              <a:rPr lang="ru-RU" sz="1200" baseline="-25000" dirty="0" smtClean="0"/>
              <a:t>1-</a:t>
            </a:r>
            <a:r>
              <a:rPr lang="en-US" sz="1200" i="1" baseline="-25000" dirty="0" err="1" smtClean="0"/>
              <a:t>x</a:t>
            </a:r>
            <a:r>
              <a:rPr lang="en-US" sz="1200" i="1" dirty="0" err="1" smtClean="0"/>
              <a:t>M</a:t>
            </a:r>
            <a:r>
              <a:rPr lang="en-US" sz="1200" i="1" baseline="-25000" dirty="0" err="1" smtClean="0"/>
              <a:t>x</a:t>
            </a:r>
            <a:r>
              <a:rPr lang="en-US" sz="1200" dirty="0" err="1" smtClean="0"/>
              <a:t>Nb</a:t>
            </a:r>
            <a:r>
              <a:rPr lang="ru-RU" sz="1200" baseline="-25000" dirty="0" smtClean="0"/>
              <a:t>1.5</a:t>
            </a:r>
            <a:r>
              <a:rPr lang="en-US" sz="1200" dirty="0" smtClean="0"/>
              <a:t>O</a:t>
            </a:r>
            <a:r>
              <a:rPr lang="ru-RU" sz="1200" baseline="-25000" dirty="0" smtClean="0"/>
              <a:t>7-</a:t>
            </a:r>
            <a:r>
              <a:rPr lang="el-GR" sz="1200" baseline="-25000" dirty="0" smtClean="0"/>
              <a:t>δ</a:t>
            </a:r>
            <a:r>
              <a:rPr lang="ru-RU" sz="1200" dirty="0" smtClean="0"/>
              <a:t> и </a:t>
            </a:r>
            <a:r>
              <a:rPr lang="en-US" sz="1200" dirty="0" smtClean="0"/>
              <a:t>Bi</a:t>
            </a:r>
            <a:r>
              <a:rPr lang="ru-RU" sz="1200" baseline="-25000" dirty="0" smtClean="0"/>
              <a:t>1.5</a:t>
            </a:r>
            <a:r>
              <a:rPr lang="en-US" sz="1200" dirty="0" smtClean="0"/>
              <a:t>Mg</a:t>
            </a:r>
            <a:r>
              <a:rPr lang="ru-RU" sz="1200" baseline="-25000" dirty="0" smtClean="0"/>
              <a:t>0.9-</a:t>
            </a:r>
            <a:r>
              <a:rPr lang="en-US" sz="1200" i="1" baseline="-25000" dirty="0" err="1" smtClean="0"/>
              <a:t>x</a:t>
            </a:r>
            <a:r>
              <a:rPr lang="en-US" sz="1200" i="1" dirty="0" err="1" smtClean="0"/>
              <a:t>M</a:t>
            </a:r>
            <a:r>
              <a:rPr lang="en-US" sz="1200" i="1" baseline="-25000" dirty="0" err="1" smtClean="0"/>
              <a:t>x</a:t>
            </a:r>
            <a:r>
              <a:rPr lang="en-US" sz="1200" dirty="0" err="1" smtClean="0"/>
              <a:t>Nb</a:t>
            </a:r>
            <a:r>
              <a:rPr lang="ru-RU" sz="1200" baseline="-25000" dirty="0" smtClean="0"/>
              <a:t>1.5</a:t>
            </a:r>
            <a:r>
              <a:rPr lang="en-US" sz="1200" dirty="0" smtClean="0"/>
              <a:t>O</a:t>
            </a:r>
            <a:r>
              <a:rPr lang="ru-RU" sz="1200" baseline="-25000" dirty="0" smtClean="0"/>
              <a:t>7-</a:t>
            </a:r>
            <a:r>
              <a:rPr lang="el-GR" sz="1200" baseline="-25000" dirty="0" smtClean="0"/>
              <a:t>δ</a:t>
            </a:r>
            <a:r>
              <a:rPr lang="ru-RU" sz="1200" dirty="0" smtClean="0"/>
              <a:t> (</a:t>
            </a:r>
            <a:r>
              <a:rPr lang="en-US" sz="1200" i="1" dirty="0" smtClean="0"/>
              <a:t>M</a:t>
            </a:r>
            <a:r>
              <a:rPr lang="ru-RU" sz="1200" dirty="0" smtClean="0"/>
              <a:t> – </a:t>
            </a:r>
            <a:r>
              <a:rPr lang="en-US" sz="1200" dirty="0" smtClean="0"/>
              <a:t>Li</a:t>
            </a:r>
            <a:r>
              <a:rPr lang="ru-RU" sz="1200" dirty="0" smtClean="0"/>
              <a:t>, </a:t>
            </a:r>
            <a:r>
              <a:rPr lang="en-US" sz="1200" dirty="0" smtClean="0"/>
              <a:t>Na</a:t>
            </a:r>
            <a:r>
              <a:rPr lang="ru-RU" sz="1200" dirty="0" smtClean="0"/>
              <a:t>) приводит к увеличению диэлектрической константы до 142, а в </a:t>
            </a:r>
            <a:r>
              <a:rPr lang="en-US" sz="1200" dirty="0" smtClean="0"/>
              <a:t>Bi</a:t>
            </a:r>
            <a:r>
              <a:rPr lang="ru-RU" sz="1200" baseline="-25000" dirty="0" smtClean="0"/>
              <a:t>1.3</a:t>
            </a:r>
            <a:r>
              <a:rPr lang="en-US" sz="1200" i="1" dirty="0" smtClean="0"/>
              <a:t>M</a:t>
            </a:r>
            <a:r>
              <a:rPr lang="ru-RU" sz="1200" baseline="-25000" dirty="0" smtClean="0"/>
              <a:t>0.45</a:t>
            </a:r>
            <a:r>
              <a:rPr lang="en-US" sz="1200" dirty="0" smtClean="0"/>
              <a:t>In</a:t>
            </a:r>
            <a:r>
              <a:rPr lang="ru-RU" sz="1200" baseline="-25000" dirty="0" smtClean="0"/>
              <a:t>0.45</a:t>
            </a:r>
            <a:r>
              <a:rPr lang="en-US" sz="1200" dirty="0" err="1" smtClean="0"/>
              <a:t>Nb</a:t>
            </a:r>
            <a:r>
              <a:rPr lang="ru-RU" sz="1200" baseline="-25000" dirty="0" smtClean="0"/>
              <a:t>1.5</a:t>
            </a:r>
            <a:r>
              <a:rPr lang="en-US" sz="1200" dirty="0" smtClean="0"/>
              <a:t>O</a:t>
            </a:r>
            <a:r>
              <a:rPr lang="ru-RU" sz="1200" baseline="-25000" dirty="0" smtClean="0"/>
              <a:t>7–</a:t>
            </a:r>
            <a:r>
              <a:rPr lang="en-US" sz="1200" baseline="-25000" dirty="0" smtClean="0"/>
              <a:t>δ</a:t>
            </a:r>
            <a:r>
              <a:rPr lang="ru-RU" sz="1200" dirty="0" smtClean="0"/>
              <a:t> (</a:t>
            </a:r>
            <a:r>
              <a:rPr lang="en-US" sz="1200" i="1" dirty="0" smtClean="0"/>
              <a:t>M</a:t>
            </a:r>
            <a:r>
              <a:rPr lang="ru-RU" sz="1200" dirty="0" smtClean="0"/>
              <a:t> – </a:t>
            </a:r>
            <a:r>
              <a:rPr lang="en-US" sz="1200" dirty="0" smtClean="0"/>
              <a:t>Li</a:t>
            </a:r>
            <a:r>
              <a:rPr lang="ru-RU" sz="1200" dirty="0" smtClean="0"/>
              <a:t>, </a:t>
            </a:r>
            <a:r>
              <a:rPr lang="en-US" sz="1200" dirty="0" smtClean="0"/>
              <a:t>Na</a:t>
            </a:r>
            <a:r>
              <a:rPr lang="ru-RU" sz="1200" dirty="0" smtClean="0"/>
              <a:t>) – вплоть до </a:t>
            </a:r>
            <a:r>
              <a:rPr lang="el-GR" sz="1200" i="1" dirty="0" smtClean="0"/>
              <a:t>ε</a:t>
            </a:r>
            <a:r>
              <a:rPr lang="el-GR" sz="1200" dirty="0" smtClean="0"/>
              <a:t>′</a:t>
            </a:r>
            <a:r>
              <a:rPr lang="ru-RU" sz="1200" dirty="0" smtClean="0"/>
              <a:t> = 153 (25 °С, 1 МГц). Тангенс угла диэлектрических потерь до 200 °С составляет </a:t>
            </a:r>
            <a:r>
              <a:rPr lang="en-US" sz="1200" dirty="0" err="1" smtClean="0"/>
              <a:t>tanδ</a:t>
            </a:r>
            <a:r>
              <a:rPr lang="en-US" sz="1200" dirty="0" smtClean="0"/>
              <a:t> </a:t>
            </a:r>
            <a:r>
              <a:rPr lang="ru-RU" sz="1200" dirty="0" smtClean="0"/>
              <a:t>≈ 0.0025. Температурный коэффициент емкости варьируется в области от  -210 до -720 </a:t>
            </a:r>
            <a:r>
              <a:rPr lang="en-US" sz="1200" dirty="0" err="1" smtClean="0"/>
              <a:t>ppm</a:t>
            </a:r>
            <a:r>
              <a:rPr lang="ru-RU" sz="1200" dirty="0" smtClean="0"/>
              <a:t>/°</a:t>
            </a:r>
            <a:r>
              <a:rPr lang="en-US" sz="1200" dirty="0" smtClean="0"/>
              <a:t>C</a:t>
            </a:r>
            <a:r>
              <a:rPr lang="ru-RU" sz="1200" dirty="0" smtClean="0"/>
              <a:t>. Полученные составы термически стабильны до 1250 °С и могут быть использованы в качестве высокочастотных керамических конденсаторов до 200 °С.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16632"/>
            <a:ext cx="6480720" cy="864096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827584" y="770221"/>
            <a:ext cx="748883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сотрудниками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Института химии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были опубликованы: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монография, 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67 статей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рецензируемых журналах,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42 статьи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зарубежных журналах,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статей в российских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журналах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28 статей в журналах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Q1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статей в журналах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Calibri" pitchFamily="34" charset="0"/>
            </a:endParaRPr>
          </a:p>
          <a:p>
            <a:endParaRPr lang="ru-RU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https://pubs.acs.org/na101/home/literatum/publisher/achs/journals/content/iecred/2019/iecred.2019.58.issue-44/iecred.2019.58.issue-44/20191106/iecred.2019.58.issue-44.largeco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772816"/>
            <a:ext cx="135576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284984"/>
            <a:ext cx="134156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View Articles published in Carbohydrate Polym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84784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View Articles published in Microporous and Mesoporous Materials">
            <a:extLst>
              <a:ext uri="{FF2B5EF4-FFF2-40B4-BE49-F238E27FC236}">
                <a16:creationId xmlns:a16="http://schemas.microsoft.com/office/drawing/2014/main" xmlns="" id="{8D90F578-C158-4A22-BB18-8AAF015A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tatic-content.springer.com/cover/journal/396/297/2.jpg">
            <a:extLst>
              <a:ext uri="{FF2B5EF4-FFF2-40B4-BE49-F238E27FC236}">
                <a16:creationId xmlns:a16="http://schemas.microsoft.com/office/drawing/2014/main" xmlns="" id="{07E576ED-19A0-4DCD-8521-508E0B80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97152"/>
            <a:ext cx="13566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ublication Cover">
            <a:extLst>
              <a:ext uri="{FF2B5EF4-FFF2-40B4-BE49-F238E27FC236}">
                <a16:creationId xmlns:a16="http://schemas.microsoft.com/office/drawing/2014/main" xmlns="" id="{194E125C-275A-4F6C-B2BF-7846012F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13529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over image International Journal of Biological Macromolecul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3688" y="4797152"/>
            <a:ext cx="134889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480720" cy="100811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Сведения о создании, правовой охране и реализации объектов интеллектуальной собственности в 2020 году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628800"/>
            <a:ext cx="74168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Подано 6 заявок на патенты:</a:t>
            </a:r>
            <a:endParaRPr lang="ru-RU" dirty="0" smtClean="0"/>
          </a:p>
          <a:p>
            <a:r>
              <a:rPr lang="ru-RU" dirty="0" smtClean="0"/>
              <a:t> </a:t>
            </a:r>
            <a:r>
              <a:rPr lang="ru-RU" sz="1400" dirty="0" smtClean="0"/>
              <a:t>1. Судариков Д.В., Ильченко Н.О., Петрова О.А., Рубцова С.А., </a:t>
            </a:r>
            <a:r>
              <a:rPr lang="ru-RU" sz="1400" dirty="0" err="1" smtClean="0"/>
              <a:t>Кучин</a:t>
            </a:r>
            <a:r>
              <a:rPr lang="ru-RU" sz="1400" dirty="0" smtClean="0"/>
              <a:t> А.В. </a:t>
            </a:r>
            <a:r>
              <a:rPr lang="ru-RU" sz="1400" dirty="0" err="1" smtClean="0"/>
              <a:t>Хиральные</a:t>
            </a:r>
            <a:r>
              <a:rPr lang="ru-RU" sz="1400" dirty="0" smtClean="0"/>
              <a:t> </a:t>
            </a:r>
            <a:r>
              <a:rPr lang="ru-RU" sz="1400" dirty="0" err="1" smtClean="0"/>
              <a:t>трифторметилированные</a:t>
            </a:r>
            <a:r>
              <a:rPr lang="ru-RU" sz="1400" dirty="0" smtClean="0"/>
              <a:t> </a:t>
            </a:r>
            <a:r>
              <a:rPr lang="ru-RU" sz="1400" dirty="0" err="1" smtClean="0"/>
              <a:t>монотерпеновые</a:t>
            </a:r>
            <a:r>
              <a:rPr lang="ru-RU" sz="1400" dirty="0" smtClean="0"/>
              <a:t> </a:t>
            </a:r>
            <a:r>
              <a:rPr lang="ru-RU" sz="1400" dirty="0" err="1" smtClean="0"/>
              <a:t>тиоацетаты</a:t>
            </a:r>
            <a:r>
              <a:rPr lang="ru-RU" sz="1400" dirty="0" smtClean="0"/>
              <a:t> и </a:t>
            </a:r>
            <a:r>
              <a:rPr lang="ru-RU" sz="1400" dirty="0" err="1" smtClean="0"/>
              <a:t>тиолы</a:t>
            </a:r>
            <a:r>
              <a:rPr lang="ru-RU" sz="1400" dirty="0" smtClean="0"/>
              <a:t> </a:t>
            </a:r>
            <a:r>
              <a:rPr lang="ru-RU" sz="1400" dirty="0" err="1" smtClean="0"/>
              <a:t>пинанового</a:t>
            </a:r>
            <a:r>
              <a:rPr lang="ru-RU" sz="1400" dirty="0" smtClean="0"/>
              <a:t> ряда // Заявка на патент РФ № 2020106693, приор. 15.01.2020</a:t>
            </a:r>
          </a:p>
          <a:p>
            <a:r>
              <a:rPr lang="ru-RU" sz="1400" dirty="0" smtClean="0"/>
              <a:t>2. </a:t>
            </a:r>
            <a:r>
              <a:rPr lang="ru-RU" sz="1400" dirty="0" err="1" smtClean="0"/>
              <a:t>Изместьев</a:t>
            </a:r>
            <a:r>
              <a:rPr lang="ru-RU" sz="1400" dirty="0" smtClean="0"/>
              <a:t> Е.С. Пестова С.В., </a:t>
            </a:r>
            <a:r>
              <a:rPr lang="ru-RU" sz="1400" dirty="0" err="1" smtClean="0"/>
              <a:t>Лезина</a:t>
            </a:r>
            <a:r>
              <a:rPr lang="ru-RU" sz="1400" dirty="0" smtClean="0"/>
              <a:t> О.М., </a:t>
            </a:r>
            <a:r>
              <a:rPr lang="ru-RU" sz="1400" dirty="0" err="1" smtClean="0"/>
              <a:t>Рбцова</a:t>
            </a:r>
            <a:r>
              <a:rPr lang="ru-RU" sz="1400" dirty="0" smtClean="0"/>
              <a:t> С.А., </a:t>
            </a:r>
            <a:r>
              <a:rPr lang="ru-RU" sz="1400" dirty="0" err="1" smtClean="0"/>
              <a:t>Кучин</a:t>
            </a:r>
            <a:r>
              <a:rPr lang="ru-RU" sz="1400" dirty="0" smtClean="0"/>
              <a:t> А.В. </a:t>
            </a:r>
            <a:r>
              <a:rPr lang="ru-RU" sz="1400" dirty="0" err="1" smtClean="0"/>
              <a:t>Хиральные</a:t>
            </a:r>
            <a:r>
              <a:rPr lang="ru-RU" sz="1400" dirty="0" smtClean="0"/>
              <a:t> 18-сульфопроизводные </a:t>
            </a:r>
            <a:r>
              <a:rPr lang="ru-RU" sz="1400" dirty="0" err="1" smtClean="0"/>
              <a:t>дегидроабиетана</a:t>
            </a:r>
            <a:r>
              <a:rPr lang="ru-RU" sz="1400" dirty="0" smtClean="0"/>
              <a:t> и способ их получения // Заявка на патент РФ № 2020106694, приор. 12.02.2020</a:t>
            </a:r>
          </a:p>
          <a:p>
            <a:r>
              <a:rPr lang="ru-RU" sz="1400" dirty="0" smtClean="0"/>
              <a:t>3. </a:t>
            </a:r>
            <a:r>
              <a:rPr lang="ru-RU" sz="1400" dirty="0" err="1" smtClean="0"/>
              <a:t>Боровская</a:t>
            </a:r>
            <a:r>
              <a:rPr lang="ru-RU" sz="1400" dirty="0" smtClean="0"/>
              <a:t> Т.Г., </a:t>
            </a:r>
            <a:r>
              <a:rPr lang="ru-RU" sz="1400" dirty="0" err="1" smtClean="0"/>
              <a:t>Вычужанина</a:t>
            </a:r>
            <a:r>
              <a:rPr lang="ru-RU" sz="1400" dirty="0" smtClean="0"/>
              <a:t> А.В., </a:t>
            </a:r>
            <a:r>
              <a:rPr lang="ru-RU" sz="1400" dirty="0" err="1" smtClean="0"/>
              <a:t>Кучин</a:t>
            </a:r>
            <a:r>
              <a:rPr lang="ru-RU" sz="1400" dirty="0" smtClean="0"/>
              <a:t> А.В., </a:t>
            </a:r>
            <a:r>
              <a:rPr lang="ru-RU" sz="1400" dirty="0" err="1" smtClean="0"/>
              <a:t>Хуршкайнен</a:t>
            </a:r>
            <a:r>
              <a:rPr lang="ru-RU" sz="1400" dirty="0" smtClean="0"/>
              <a:t> Т.В., Полуэктова М.Е., </a:t>
            </a:r>
            <a:r>
              <a:rPr lang="ru-RU" sz="1400" dirty="0" err="1" smtClean="0"/>
              <a:t>Щемерова</a:t>
            </a:r>
            <a:r>
              <a:rPr lang="ru-RU" sz="1400" dirty="0" smtClean="0"/>
              <a:t> Ю.А., Камалова С.И., Григорьева В.А., </a:t>
            </a:r>
            <a:r>
              <a:rPr lang="ru-RU" sz="1400" dirty="0" err="1" smtClean="0"/>
              <a:t>Чукичева</a:t>
            </a:r>
            <a:r>
              <a:rPr lang="ru-RU" sz="1400" dirty="0" smtClean="0"/>
              <a:t> И.Ю. Средство для профилактики и лечения </a:t>
            </a:r>
            <a:r>
              <a:rPr lang="ru-RU" sz="1400" dirty="0" err="1" smtClean="0"/>
              <a:t>астенозооспермии</a:t>
            </a:r>
            <a:r>
              <a:rPr lang="ru-RU" sz="1400" dirty="0" smtClean="0"/>
              <a:t> и </a:t>
            </a:r>
            <a:r>
              <a:rPr lang="ru-RU" sz="1400" dirty="0" err="1" smtClean="0"/>
              <a:t>тератозооспермии</a:t>
            </a:r>
            <a:r>
              <a:rPr lang="ru-RU" sz="1400" dirty="0" smtClean="0"/>
              <a:t> // Заявка на патент РФ № 2020115011, приор. 28.04.2020</a:t>
            </a:r>
          </a:p>
          <a:p>
            <a:r>
              <a:rPr lang="ru-RU" sz="1400" dirty="0" smtClean="0"/>
              <a:t>4. Судариков Д.В., Ильченко Н.О., Рубцова С.А., Петрова П.А., </a:t>
            </a:r>
            <a:r>
              <a:rPr lang="ru-RU" sz="1400" dirty="0" err="1" smtClean="0"/>
              <a:t>Кучин</a:t>
            </a:r>
            <a:r>
              <a:rPr lang="ru-RU" sz="1400" dirty="0" smtClean="0"/>
              <a:t> А.В. </a:t>
            </a:r>
            <a:r>
              <a:rPr lang="ru-RU" sz="1400" dirty="0" err="1" smtClean="0"/>
              <a:t>Хиральные</a:t>
            </a:r>
            <a:r>
              <a:rPr lang="ru-RU" sz="1400" dirty="0" smtClean="0"/>
              <a:t> </a:t>
            </a:r>
            <a:r>
              <a:rPr lang="ru-RU" sz="1400" dirty="0" err="1" smtClean="0"/>
              <a:t>трифторметилированные</a:t>
            </a:r>
            <a:r>
              <a:rPr lang="ru-RU" sz="1400" dirty="0" smtClean="0"/>
              <a:t> </a:t>
            </a:r>
            <a:r>
              <a:rPr lang="ru-RU" sz="1400" dirty="0" err="1" smtClean="0"/>
              <a:t>монотерпеновые</a:t>
            </a:r>
            <a:r>
              <a:rPr lang="ru-RU" sz="1400" dirty="0" smtClean="0"/>
              <a:t> </a:t>
            </a:r>
            <a:r>
              <a:rPr lang="ru-RU" sz="1400" dirty="0" err="1" smtClean="0"/>
              <a:t>тиоацетаты</a:t>
            </a:r>
            <a:r>
              <a:rPr lang="ru-RU" sz="1400" dirty="0" smtClean="0"/>
              <a:t> и </a:t>
            </a:r>
            <a:r>
              <a:rPr lang="ru-RU" sz="1400" dirty="0" err="1" smtClean="0"/>
              <a:t>тиолы</a:t>
            </a:r>
            <a:r>
              <a:rPr lang="ru-RU" sz="1400" dirty="0" smtClean="0"/>
              <a:t> на основе </a:t>
            </a:r>
            <a:r>
              <a:rPr lang="ru-RU" sz="1400" dirty="0" err="1" smtClean="0"/>
              <a:t>миртеналя</a:t>
            </a:r>
            <a:r>
              <a:rPr lang="ru-RU" sz="1400" dirty="0" smtClean="0"/>
              <a:t> // Заявка на патент № 2020124126 , приоритет 21.07.2020</a:t>
            </a:r>
          </a:p>
          <a:p>
            <a:r>
              <a:rPr lang="ru-RU" sz="1400" dirty="0" smtClean="0"/>
              <a:t>5. Кошевая Е.Д., Кривошапкин П.В. и др. Способ получения спиртовой дисперсии </a:t>
            </a:r>
            <a:r>
              <a:rPr lang="ru-RU" sz="1400" dirty="0" err="1" smtClean="0"/>
              <a:t>наночастиц</a:t>
            </a:r>
            <a:r>
              <a:rPr lang="ru-RU" sz="1400" dirty="0" smtClean="0"/>
              <a:t> оксида тантала // Заявка на патент. № 2020124405 , приоритет 23.07.2020</a:t>
            </a:r>
          </a:p>
          <a:p>
            <a:r>
              <a:rPr lang="ru-RU" sz="1400" dirty="0" smtClean="0"/>
              <a:t>6. </a:t>
            </a:r>
            <a:r>
              <a:rPr lang="ru-RU" sz="1400" dirty="0" err="1" smtClean="0"/>
              <a:t>Залевская</a:t>
            </a:r>
            <a:r>
              <a:rPr lang="ru-RU" sz="1400" dirty="0" smtClean="0"/>
              <a:t> О.А., Гурьева Я.А., </a:t>
            </a:r>
            <a:r>
              <a:rPr lang="ru-RU" sz="1400" dirty="0" err="1" smtClean="0"/>
              <a:t>Кучин</a:t>
            </a:r>
            <a:r>
              <a:rPr lang="ru-RU" sz="1400" dirty="0" smtClean="0"/>
              <a:t> А.В. </a:t>
            </a:r>
            <a:r>
              <a:rPr lang="ru-RU" sz="1400" dirty="0" err="1" smtClean="0"/>
              <a:t>Хиральные</a:t>
            </a:r>
            <a:r>
              <a:rPr lang="ru-RU" sz="1400" dirty="0" smtClean="0"/>
              <a:t> </a:t>
            </a:r>
            <a:r>
              <a:rPr lang="ru-RU" sz="1400" dirty="0" err="1" smtClean="0"/>
              <a:t>комлексы</a:t>
            </a:r>
            <a:r>
              <a:rPr lang="ru-RU" sz="1400" dirty="0" smtClean="0"/>
              <a:t> меди с </a:t>
            </a:r>
            <a:r>
              <a:rPr lang="ru-RU" sz="1400" dirty="0" err="1" smtClean="0"/>
              <a:t>терпеновыми</a:t>
            </a:r>
            <a:r>
              <a:rPr lang="ru-RU" sz="1400" dirty="0" smtClean="0"/>
              <a:t> производными </a:t>
            </a:r>
            <a:r>
              <a:rPr lang="ru-RU" sz="1400" dirty="0" err="1" smtClean="0"/>
              <a:t>этилендиамина</a:t>
            </a:r>
            <a:r>
              <a:rPr lang="ru-RU" sz="1400" dirty="0" smtClean="0"/>
              <a:t> и их применение в качестве </a:t>
            </a:r>
            <a:r>
              <a:rPr lang="ru-RU" sz="1400" dirty="0" err="1" smtClean="0"/>
              <a:t>антимикробного</a:t>
            </a:r>
            <a:r>
              <a:rPr lang="ru-RU" sz="1400" dirty="0" smtClean="0"/>
              <a:t> средства // Заявка на патент № № 2020133819 приоритет 15.10.2020.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480720" cy="100811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Сведения о создании, правовой охране и реализации объектов интеллектуальной собственности в 2020 году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12776"/>
            <a:ext cx="849694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5 патентов получено в 2020 году + 2 решения о выдаче патента</a:t>
            </a:r>
            <a:endParaRPr lang="ru-RU" sz="1200" dirty="0" smtClean="0"/>
          </a:p>
          <a:p>
            <a:r>
              <a:rPr lang="ru-RU" b="1" i="1" dirty="0" smtClean="0"/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Боровская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Т.Г., Григорьева В.А.,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Вычужанина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А.В., Полуэктова М.Е.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Щемерова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Ю.А., Камалова С.И.,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Дыгай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А.М.,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Чукичева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И.Ю.,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Буравлёв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Е.В.,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Коллантай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О.В. Средство для коррекции отдаленных последствий нарушений сперматогенеза, вызванных цитостатическим воздействием // Патент РФ 2717240 от 19.03.2020.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Бюлл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№ 8, приор. От 05.06.2019.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2.Лезина О.М.,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О.Н.,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Изместьев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Е.С., Субботина С.Н., Рубцова С.А.,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Хиральные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миртанилсульфонамиды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// Патент РФ № 2725878 от 07.07.2020. Бюлл.19, приоритет 30.12.19.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3.Изместьев Е.С. Пестова С.В.,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Лезина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О.М.,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Рбцова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Хиральные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18-сульфопроизводные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дегидроабиетана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способ их получения // Патент РФ № 2726793 от 15.07.2020.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Бюлл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№20, приор. 12.02.2020.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4.Судариков Д.В., Ильченко Н.О., Рубцова С.А., Петрова П.А.,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Хиральные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трифторметилированные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монотерпеновые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тиоацетаты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тиолы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пинанового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ряда //  Патент РФ № 2733369 от 01.10.2020. Бюлл.28, приоритет 15.01.2020.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Кошевая Е.Д., Кривошапкин П.В. Водная дисперсия на основе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наночастиц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оксида тантала, способ получения и применение ее в качестве контрастного средства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in-vivo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диагностики // Патент РФ № 2733521 от 02.10.2020. Бюлл.28, приоритет 25.12.2019.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6.Боровская Т.Г.,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Вычужанина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Хуршкайнен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Т.В., Полуэктова М.Е.,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Щемерова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Ю.А., Камалова С.И., Григорьева В.А.,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Чукичева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И.Ю. Средство для профилактики и лечения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астенозооспермии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тератозооспермии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// Патент РФ № __________ от ______________.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Бюлл.___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приоритет 28.04.2020.</a:t>
            </a:r>
          </a:p>
          <a:p>
            <a:pPr marL="0" lvl="1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7. Кошевая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Е.Д., Кривошапкин П.В. Способ получения спиртовой дисперсии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наночастиц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оксида тантала // Патент РФ № __________ от ______________.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Бюлл.___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приоритет 23.07.2020.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Klochkova\Desktop\img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3672408" cy="1211895"/>
          </a:xfrm>
          <a:prstGeom prst="rect">
            <a:avLst/>
          </a:prstGeom>
          <a:noFill/>
        </p:spPr>
      </p:pic>
      <p:pic>
        <p:nvPicPr>
          <p:cNvPr id="18435" name="Picture 3" descr="C:\Users\Klochkova\Desktop\image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20888"/>
            <a:ext cx="3568325" cy="158401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260648"/>
            <a:ext cx="690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Klochkova\Desktop\Ученый Совет\УС-2019\Итоговый УС\photo\P101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09120"/>
            <a:ext cx="2688299" cy="2016224"/>
          </a:xfrm>
          <a:prstGeom prst="rect">
            <a:avLst/>
          </a:prstGeom>
          <a:noFill/>
        </p:spPr>
      </p:pic>
      <p:pic>
        <p:nvPicPr>
          <p:cNvPr id="8" name="Picture 3" descr="C:\Users\Klochkova\Desktop\Ученый Совет\УС-2019\Итоговый УС\photo\P1010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653136"/>
            <a:ext cx="2448048" cy="1836036"/>
          </a:xfrm>
          <a:prstGeom prst="rect">
            <a:avLst/>
          </a:prstGeom>
          <a:noFill/>
        </p:spPr>
      </p:pic>
      <p:pic>
        <p:nvPicPr>
          <p:cNvPr id="18434" name="Picture 2" descr="C:\Users\Klochkova\Desktop\i0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284984"/>
            <a:ext cx="2941132" cy="1800000"/>
          </a:xfrm>
          <a:prstGeom prst="rect">
            <a:avLst/>
          </a:prstGeom>
          <a:noFill/>
        </p:spPr>
      </p:pic>
      <p:pic>
        <p:nvPicPr>
          <p:cNvPr id="18437" name="Picture 5" descr="C:\Users\Klochkova\Desktop\Назарова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5013176"/>
            <a:ext cx="2387413" cy="1728000"/>
          </a:xfrm>
          <a:prstGeom prst="rect">
            <a:avLst/>
          </a:prstGeom>
          <a:noFill/>
        </p:spPr>
      </p:pic>
      <p:pic>
        <p:nvPicPr>
          <p:cNvPr id="14" name="Picture 4" descr="http://univer2.ru/sopromat/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1988840"/>
            <a:ext cx="1080000" cy="1080000"/>
          </a:xfrm>
          <a:prstGeom prst="rect">
            <a:avLst/>
          </a:prstGeom>
          <a:noFill/>
        </p:spPr>
      </p:pic>
      <p:graphicFrame>
        <p:nvGraphicFramePr>
          <p:cNvPr id="18440" name="Объект 22"/>
          <p:cNvGraphicFramePr>
            <a:graphicFrameLocks noChangeAspect="1"/>
          </p:cNvGraphicFramePr>
          <p:nvPr/>
        </p:nvGraphicFramePr>
        <p:xfrm>
          <a:off x="6588224" y="1628800"/>
          <a:ext cx="1728192" cy="1270928"/>
        </p:xfrm>
        <a:graphic>
          <a:graphicData uri="http://schemas.openxmlformats.org/presentationml/2006/ole">
            <p:oleObj spid="_x0000_s36867" name="CS ChemDraw Drawing" r:id="rId11" imgW="1317757" imgH="972092" progId="">
              <p:embed/>
            </p:oleObj>
          </a:graphicData>
        </a:graphic>
      </p:graphicFrame>
      <p:graphicFrame>
        <p:nvGraphicFramePr>
          <p:cNvPr id="18441" name="Объект 23"/>
          <p:cNvGraphicFramePr>
            <a:graphicFrameLocks noChangeAspect="1"/>
          </p:cNvGraphicFramePr>
          <p:nvPr/>
        </p:nvGraphicFramePr>
        <p:xfrm>
          <a:off x="539552" y="1916832"/>
          <a:ext cx="1634777" cy="1008112"/>
        </p:xfrm>
        <a:graphic>
          <a:graphicData uri="http://schemas.openxmlformats.org/presentationml/2006/ole">
            <p:oleObj spid="_x0000_s36868" name="CS ChemDraw Drawing" r:id="rId12" imgW="1212609" imgH="754144" progId="">
              <p:embed/>
            </p:oleObj>
          </a:graphicData>
        </a:graphic>
      </p:graphicFrame>
      <p:pic>
        <p:nvPicPr>
          <p:cNvPr id="18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67600" cy="63408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С 2015 г. на базе Института </a:t>
            </a:r>
            <a:r>
              <a:rPr lang="ru-RU" sz="1600" b="1" dirty="0">
                <a:solidFill>
                  <a:srgbClr val="0070C0"/>
                </a:solidFill>
              </a:rPr>
              <a:t>химии </a:t>
            </a:r>
            <a:r>
              <a:rPr lang="ru-RU" sz="1600" b="1" dirty="0" smtClean="0">
                <a:solidFill>
                  <a:srgbClr val="0070C0"/>
                </a:solidFill>
              </a:rPr>
              <a:t>ФИЦ Коми </a:t>
            </a:r>
            <a:r>
              <a:rPr lang="ru-RU" sz="1600" b="1" dirty="0">
                <a:solidFill>
                  <a:srgbClr val="0070C0"/>
                </a:solidFill>
              </a:rPr>
              <a:t>НЦ </a:t>
            </a:r>
            <a:r>
              <a:rPr lang="ru-RU" sz="1600" b="1" dirty="0" err="1">
                <a:solidFill>
                  <a:srgbClr val="0070C0"/>
                </a:solidFill>
              </a:rPr>
              <a:t>УрО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РАН действует</a:t>
            </a:r>
            <a:br>
              <a:rPr lang="ru-RU" sz="1600" b="1" dirty="0" smtClean="0">
                <a:solidFill>
                  <a:srgbClr val="0070C0"/>
                </a:solidFill>
              </a:rPr>
            </a:br>
            <a:r>
              <a:rPr lang="ru-RU" sz="1600" b="1" dirty="0" smtClean="0">
                <a:solidFill>
                  <a:srgbClr val="0070C0"/>
                </a:solidFill>
              </a:rPr>
              <a:t> центр коллективного пользования (ЦКП Химия</a:t>
            </a:r>
            <a:r>
              <a:rPr lang="ru-RU" sz="1800" b="1" dirty="0" smtClean="0">
                <a:solidFill>
                  <a:srgbClr val="0070C0"/>
                </a:solidFill>
              </a:rPr>
              <a:t>)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640" y="836712"/>
            <a:ext cx="65527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ЦКП создано для интенсификации </a:t>
            </a:r>
            <a:r>
              <a:rPr lang="ru-RU" sz="1400" b="1" dirty="0"/>
              <a:t>научных исследований </a:t>
            </a:r>
            <a:r>
              <a:rPr lang="ru-RU" sz="1400" dirty="0"/>
              <a:t>в </a:t>
            </a:r>
            <a:r>
              <a:rPr lang="ru-RU" sz="1400" dirty="0" smtClean="0"/>
              <a:t>области органической </a:t>
            </a:r>
            <a:r>
              <a:rPr lang="ru-RU" sz="1400" dirty="0"/>
              <a:t>химии, химии растительных полимеров, керамического </a:t>
            </a:r>
            <a:r>
              <a:rPr lang="ru-RU" sz="1400" dirty="0" smtClean="0"/>
              <a:t>материаловедения</a:t>
            </a:r>
            <a:r>
              <a:rPr lang="ru-RU" sz="1400" dirty="0"/>
              <a:t>, ультрадисперсных систем и физической химии, а также </a:t>
            </a:r>
            <a:r>
              <a:rPr lang="ru-RU" sz="1400" b="1" dirty="0"/>
              <a:t>для совместных научно-исследовательских работ с внешними </a:t>
            </a:r>
            <a:r>
              <a:rPr lang="ru-RU" sz="1400" b="1" dirty="0" smtClean="0"/>
              <a:t>организациями</a:t>
            </a:r>
            <a:r>
              <a:rPr lang="ru-RU" sz="1600" b="1" dirty="0" smtClean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336704" cy="7200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  <a:ea typeface="+mn-ea"/>
                <a:cs typeface="+mn-cs"/>
              </a:rPr>
              <a:t>В Институте  2 отдела, 6 лабораторий, 4 группы</a:t>
            </a:r>
            <a:br>
              <a:rPr lang="ru-RU" sz="2000" b="1" dirty="0" smtClean="0">
                <a:latin typeface="+mn-lt"/>
                <a:ea typeface="+mn-ea"/>
                <a:cs typeface="+mn-cs"/>
              </a:rPr>
            </a:br>
            <a:endParaRPr lang="ru-RU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572560" cy="4824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 smtClean="0"/>
              <a:t>Лаборатория органического синтеза и химии природных соединений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 ( зав. чл.-корр. РАН А.В. </a:t>
            </a:r>
            <a:r>
              <a:rPr lang="ru-RU" sz="2000" b="1" dirty="0" err="1" smtClean="0">
                <a:solidFill>
                  <a:schemeClr val="tx2"/>
                </a:solidFill>
              </a:rPr>
              <a:t>Кучин</a:t>
            </a:r>
            <a:r>
              <a:rPr lang="ru-RU" sz="2000" b="1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000" b="1" dirty="0" smtClean="0"/>
              <a:t>Лаборатория химии растительных полимеров </a:t>
            </a: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000" b="1" dirty="0" smtClean="0">
                <a:solidFill>
                  <a:schemeClr val="tx2"/>
                </a:solidFill>
              </a:rPr>
              <a:t>(зав. к.х.н. Е.В. </a:t>
            </a:r>
            <a:r>
              <a:rPr lang="ru-RU" sz="2000" b="1" dirty="0" err="1" smtClean="0">
                <a:solidFill>
                  <a:schemeClr val="tx2"/>
                </a:solidFill>
              </a:rPr>
              <a:t>Удоратина</a:t>
            </a:r>
            <a:r>
              <a:rPr lang="ru-RU" sz="2000" b="1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Лаборатория керамического материаловедения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(зав. д.х.н. Ю.И. Рябков)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Лаборатория ультрадисперсных систем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(зав. к.х.н. П.А.Ситников)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Лаборатория физико-химических методов исследования</a:t>
            </a:r>
          </a:p>
          <a:p>
            <a:pPr marL="0" indent="0">
              <a:buNone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(зав. к.х.н. В.А. Белый)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Лаборатория медицинской химии </a:t>
            </a:r>
          </a:p>
          <a:p>
            <a:pPr marL="0" indent="0">
              <a:buNone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(зав. д.х.н. С.А. Рубцова, </a:t>
            </a:r>
            <a:r>
              <a:rPr lang="ru-RU" sz="2000" b="1" dirty="0" err="1" smtClean="0">
                <a:solidFill>
                  <a:schemeClr val="tx2"/>
                </a:solidFill>
              </a:rPr>
              <a:t>науч</a:t>
            </a:r>
            <a:r>
              <a:rPr lang="ru-RU" sz="2000" b="1" dirty="0" smtClean="0">
                <a:solidFill>
                  <a:schemeClr val="tx2"/>
                </a:solidFill>
              </a:rPr>
              <a:t>. консультант  - чл.-корр. РАН А.В. </a:t>
            </a:r>
            <a:r>
              <a:rPr lang="ru-RU" sz="2000" b="1" dirty="0" err="1" smtClean="0">
                <a:solidFill>
                  <a:schemeClr val="tx2"/>
                </a:solidFill>
              </a:rPr>
              <a:t>Кучин</a:t>
            </a:r>
            <a:r>
              <a:rPr lang="ru-RU" sz="2000" b="1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ru-RU" sz="2000" b="1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cs typeface="Arial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355976" y="260648"/>
            <a:ext cx="3024336" cy="1827584"/>
          </a:xfrm>
        </p:spPr>
        <p:txBody>
          <a:bodyPr rtlCol="0">
            <a:normAutofit/>
          </a:bodyPr>
          <a:lstStyle/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институте работает  116 чел. </a:t>
            </a:r>
          </a:p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Научных сотрудников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чел. </a:t>
            </a:r>
          </a:p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Докторов наук 8 чел. </a:t>
            </a:r>
          </a:p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Кандидатов наук 47 чел. </a:t>
            </a:r>
          </a:p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Аспирантов -14 чел.</a:t>
            </a:r>
          </a:p>
          <a:p>
            <a:pPr marL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88640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4581128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Подготовка научно-педагогических кадров в аспирантуре ведется по специальностям:</a:t>
            </a:r>
          </a:p>
          <a:p>
            <a:pPr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02.00.03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органическая химия</a:t>
            </a:r>
          </a:p>
          <a:p>
            <a:pPr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02.00.04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физическая химия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05.21.03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технология и оборудование химической переработки   биомассы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дерева, химия древесины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92494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площадь института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5132,5 кв.м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Площадь лабораторий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2302,3 кв.м</a:t>
            </a:r>
          </a:p>
        </p:txBody>
      </p:sp>
      <p:pic>
        <p:nvPicPr>
          <p:cNvPr id="13" name="Picture 3" descr="C:\Users\Klochkova\Desktop\984443f82ef112504fc9e68d927fcf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708920"/>
            <a:ext cx="3200194" cy="180020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179512" y="4437112"/>
            <a:ext cx="4536504" cy="216024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39952" y="188640"/>
            <a:ext cx="3456384" cy="18002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2780928"/>
            <a:ext cx="4248472" cy="864096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148064" y="5373216"/>
            <a:ext cx="3717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Получено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патента РФ,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поддерживается в силе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патентов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6056" y="5229200"/>
            <a:ext cx="3923928" cy="93610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15616" y="1124744"/>
            <a:ext cx="2492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проектов РФФИ,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проекта РНФ,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Грант Президента РФ</a:t>
            </a:r>
          </a:p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1600" y="980728"/>
            <a:ext cx="2664296" cy="15121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В институте  проводятся фундаментальные научные исследования  в области органической химии и материаловедения</a:t>
            </a:r>
            <a:r>
              <a:rPr lang="ru-RU" sz="2000" dirty="0" smtClean="0"/>
              <a:t>, основанные  на использовании принципов «зеленых технологий», в том числе для решения проблем здравоохранения.</a:t>
            </a:r>
            <a:r>
              <a:rPr lang="ru-RU" sz="2000" b="1" dirty="0" smtClean="0"/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116632"/>
            <a:ext cx="66307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Klochkova\Desktop\bf6e50_136b8843f6e145b49215c17d0aff74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564904"/>
            <a:ext cx="3682864" cy="1440000"/>
          </a:xfrm>
          <a:prstGeom prst="rect">
            <a:avLst/>
          </a:prstGeom>
          <a:noFill/>
        </p:spPr>
      </p:pic>
      <p:graphicFrame>
        <p:nvGraphicFramePr>
          <p:cNvPr id="1027" name="Object 1"/>
          <p:cNvGraphicFramePr>
            <a:graphicFrameLocks noChangeAspect="1"/>
          </p:cNvGraphicFramePr>
          <p:nvPr/>
        </p:nvGraphicFramePr>
        <p:xfrm>
          <a:off x="6732240" y="2492896"/>
          <a:ext cx="2090738" cy="1798638"/>
        </p:xfrm>
        <a:graphic>
          <a:graphicData uri="http://schemas.openxmlformats.org/presentationml/2006/ole">
            <p:oleObj spid="_x0000_s29698" r:id="rId5" imgW="5763600" imgH="5695200" progId="">
              <p:embed/>
            </p:oleObj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25144"/>
            <a:ext cx="323516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97152"/>
            <a:ext cx="3514725" cy="149542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805264"/>
            <a:ext cx="98709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79512" y="2780928"/>
          <a:ext cx="2324100" cy="1619250"/>
        </p:xfrm>
        <a:graphic>
          <a:graphicData uri="http://schemas.openxmlformats.org/presentationml/2006/ole">
            <p:oleObj spid="_x0000_s29699" name="ISIS/Draw Sketch" r:id="rId9" imgW="3272790" imgH="2286000" progId="">
              <p:embed/>
            </p:oleObj>
          </a:graphicData>
        </a:graphic>
      </p:graphicFrame>
      <p:pic>
        <p:nvPicPr>
          <p:cNvPr id="1030" name="Picture 6" descr="C:\Users\Klochkova\Desktop\index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4221088"/>
            <a:ext cx="1252720" cy="1368000"/>
          </a:xfrm>
          <a:prstGeom prst="rect">
            <a:avLst/>
          </a:prstGeom>
          <a:noFill/>
        </p:spPr>
      </p:pic>
      <p:pic>
        <p:nvPicPr>
          <p:cNvPr id="11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3923928" y="5013176"/>
          <a:ext cx="2393950" cy="1619250"/>
        </p:xfrm>
        <a:graphic>
          <a:graphicData uri="http://schemas.openxmlformats.org/presentationml/2006/ole">
            <p:oleObj spid="_x0000_s30725" r:id="rId4" imgW="7962900" imgH="5772150" progId="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332656"/>
            <a:ext cx="6336704" cy="34563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rgbClr val="FF0000"/>
                </a:solidFill>
              </a:rPr>
              <a:t>Основные направления </a:t>
            </a:r>
            <a:r>
              <a:rPr lang="ru-RU" sz="2900" b="1" dirty="0">
                <a:solidFill>
                  <a:srgbClr val="FF0000"/>
                </a:solidFill>
              </a:rPr>
              <a:t>деятельности Института:</a:t>
            </a:r>
          </a:p>
          <a:p>
            <a:pPr marL="180975" indent="0" algn="just">
              <a:buNone/>
            </a:pPr>
            <a:r>
              <a:rPr lang="ru-RU" sz="2200" dirty="0"/>
              <a:t>-  фундаментальные проблемы реакционной способности химических соединений, механизмы химических реакций, методология органического и неорганического синтеза; </a:t>
            </a:r>
          </a:p>
          <a:p>
            <a:pPr marL="180975" indent="0" algn="just">
              <a:buNone/>
            </a:pPr>
            <a:r>
              <a:rPr lang="ru-RU" sz="2200" dirty="0"/>
              <a:t>- </a:t>
            </a:r>
            <a:r>
              <a:rPr lang="ru-RU" sz="2200" dirty="0" smtClean="0"/>
              <a:t>научные </a:t>
            </a:r>
            <a:r>
              <a:rPr lang="ru-RU" sz="2200" dirty="0"/>
              <a:t>основы экологически безопасного и ресурсосберегающего использования растительного сырья и его  компонентов для получения  химических продуктов и материалов; </a:t>
            </a:r>
          </a:p>
          <a:p>
            <a:pPr marL="180975" indent="0" algn="just">
              <a:buNone/>
            </a:pPr>
            <a:r>
              <a:rPr lang="ru-RU" sz="2200" dirty="0"/>
              <a:t>- </a:t>
            </a:r>
            <a:r>
              <a:rPr lang="ru-RU" sz="2200" dirty="0" smtClean="0"/>
              <a:t>  физико-химические </a:t>
            </a:r>
            <a:r>
              <a:rPr lang="ru-RU" sz="2200" dirty="0"/>
              <a:t>основы технологии получения керамических, композиционных и нано - материалов с использованием синтетического и природного (минерального и растительного) сырья; создание новых веществ и материалов на основе полимеров растительного происхождения; </a:t>
            </a:r>
          </a:p>
          <a:p>
            <a:pPr marL="180975" indent="0" algn="just">
              <a:buNone/>
            </a:pPr>
            <a:r>
              <a:rPr lang="ru-RU" sz="2200" dirty="0"/>
              <a:t>- </a:t>
            </a:r>
            <a:r>
              <a:rPr lang="ru-RU" sz="2200" dirty="0" smtClean="0"/>
              <a:t> фундаментальные </a:t>
            </a:r>
            <a:r>
              <a:rPr lang="ru-RU" sz="2200" dirty="0"/>
              <a:t>проблемы получения физиологически активных соединений на основе синтетических, полусинтетических и природных веществ; асимметрический синтез.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116632"/>
            <a:ext cx="690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122" name="Object 63"/>
          <p:cNvGraphicFramePr>
            <a:graphicFrameLocks noChangeAspect="1"/>
          </p:cNvGraphicFramePr>
          <p:nvPr/>
        </p:nvGraphicFramePr>
        <p:xfrm>
          <a:off x="3995936" y="4149080"/>
          <a:ext cx="1019175" cy="720725"/>
        </p:xfrm>
        <a:graphic>
          <a:graphicData uri="http://schemas.openxmlformats.org/presentationml/2006/ole">
            <p:oleObj spid="_x0000_s30722" name="Document" r:id="rId6" imgW="1266825" imgH="895350" progId="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588224" y="5085184"/>
          <a:ext cx="2335213" cy="1547812"/>
        </p:xfrm>
        <a:graphic>
          <a:graphicData uri="http://schemas.openxmlformats.org/presentationml/2006/ole">
            <p:oleObj spid="_x0000_s30724" r:id="rId7" imgW="5572125" imgH="3686175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79512" y="5157192"/>
          <a:ext cx="3590925" cy="1547812"/>
        </p:xfrm>
        <a:graphic>
          <a:graphicData uri="http://schemas.openxmlformats.org/presentationml/2006/ole">
            <p:oleObj spid="_x0000_s30723" r:id="rId8" imgW="6200721" imgH="2680606" progId="">
              <p:embed/>
            </p:oleObj>
          </a:graphicData>
        </a:graphic>
      </p:graphicFrame>
      <p:graphicFrame>
        <p:nvGraphicFramePr>
          <p:cNvPr id="5126" name="Object 1"/>
          <p:cNvGraphicFramePr>
            <a:graphicFrameLocks noChangeAspect="1"/>
          </p:cNvGraphicFramePr>
          <p:nvPr/>
        </p:nvGraphicFramePr>
        <p:xfrm>
          <a:off x="7668344" y="3789040"/>
          <a:ext cx="1255713" cy="1081088"/>
        </p:xfrm>
        <a:graphic>
          <a:graphicData uri="http://schemas.openxmlformats.org/presentationml/2006/ole">
            <p:oleObj spid="_x0000_s30726" r:id="rId9" imgW="5763600" imgH="5695200" progId="">
              <p:embed/>
            </p:oleObj>
          </a:graphicData>
        </a:graphic>
      </p:graphicFrame>
      <p:pic>
        <p:nvPicPr>
          <p:cNvPr id="13" name="Picture 2" descr="C:\Documents and Settings\User\Мои документы\Загорская\Мыши белы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3933056"/>
            <a:ext cx="1072502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0" descr="Структура Ti3SiC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4005064"/>
            <a:ext cx="1499049" cy="1080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3933056"/>
            <a:ext cx="737500" cy="9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4005064"/>
            <a:ext cx="143118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9087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Инновационные направления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132856"/>
            <a:ext cx="8711039" cy="2436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Переработка растительного сырья</a:t>
            </a: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Органический синтез с получением субстанций лекарственных средств</a:t>
            </a: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Органический синтез с получением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анитиоксидантов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Химия растительных полимеров</a:t>
            </a: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Керамика и композиционные материалы</a:t>
            </a: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Полимерные композиционные материалы</a:t>
            </a:r>
          </a:p>
          <a:p>
            <a:pPr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744799" cy="972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aphicFrame>
        <p:nvGraphicFramePr>
          <p:cNvPr id="53250" name="Object 65"/>
          <p:cNvGraphicFramePr>
            <a:graphicFrameLocks noChangeAspect="1"/>
          </p:cNvGraphicFramePr>
          <p:nvPr/>
        </p:nvGraphicFramePr>
        <p:xfrm>
          <a:off x="1619672" y="980728"/>
          <a:ext cx="1644650" cy="901700"/>
        </p:xfrm>
        <a:graphic>
          <a:graphicData uri="http://schemas.openxmlformats.org/presentationml/2006/ole">
            <p:oleObj spid="_x0000_s37890" name="Document" r:id="rId4" imgW="2057400" imgH="1162050" progId="">
              <p:embed/>
            </p:oleObj>
          </a:graphicData>
        </a:graphic>
      </p:graphicFrame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 cstate="print"/>
          <a:srcRect l="9236" t="38550" r="19679" b="25751"/>
          <a:stretch>
            <a:fillRect/>
          </a:stretch>
        </p:blipFill>
        <p:spPr bwMode="auto">
          <a:xfrm>
            <a:off x="251520" y="4581128"/>
            <a:ext cx="639918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image06423 (500мкл-ч 5см 10-30кВ)"/>
          <p:cNvPicPr>
            <a:picLocks noChangeAspect="1" noChangeArrowheads="1"/>
          </p:cNvPicPr>
          <p:nvPr/>
        </p:nvPicPr>
        <p:blipFill>
          <a:blip r:embed="rId6" cstate="print"/>
          <a:srcRect b="11391"/>
          <a:stretch>
            <a:fillRect/>
          </a:stretch>
        </p:blipFill>
        <p:spPr bwMode="auto">
          <a:xfrm>
            <a:off x="7308304" y="5085184"/>
            <a:ext cx="1537782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2" descr="Флакон 80 мл.JPG"/>
          <p:cNvPicPr>
            <a:picLocks noChangeAspect="1"/>
          </p:cNvPicPr>
          <p:nvPr/>
        </p:nvPicPr>
        <p:blipFill>
          <a:blip r:embed="rId7" cstate="print"/>
          <a:srcRect t="6250" b="9375"/>
          <a:stretch>
            <a:fillRect/>
          </a:stretch>
        </p:blipFill>
        <p:spPr bwMode="auto">
          <a:xfrm>
            <a:off x="7092280" y="1196752"/>
            <a:ext cx="817562" cy="995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ctr-pharma.com/wp-content/uploads/2013/07/Risunok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196752"/>
            <a:ext cx="1619191" cy="1080000"/>
          </a:xfrm>
          <a:prstGeom prst="rect">
            <a:avLst/>
          </a:prstGeom>
          <a:noFill/>
        </p:spPr>
      </p:pic>
      <p:pic>
        <p:nvPicPr>
          <p:cNvPr id="11" name="Рисунок 10" descr="672325abd54b3aebd6825d9ca5e2eab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91778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124744"/>
            <a:ext cx="3936000" cy="295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260648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Проводятся совместные исследования с научными организациями, ВУЗами, отраслевыми предприятиями.</a:t>
            </a:r>
          </a:p>
        </p:txBody>
      </p:sp>
      <p:pic>
        <p:nvPicPr>
          <p:cNvPr id="5" name="Picture 1" descr="C:\Users\Klochkova\Desktop\Ученый Совет\УС-2019\Итоговый УС\photo\P10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56992"/>
            <a:ext cx="2880320" cy="2160240"/>
          </a:xfrm>
          <a:prstGeom prst="rect">
            <a:avLst/>
          </a:prstGeom>
          <a:noFill/>
        </p:spPr>
      </p:pic>
      <p:pic>
        <p:nvPicPr>
          <p:cNvPr id="7" name="Picture 2" descr="Сыктывкарский Государственный Университет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869160"/>
            <a:ext cx="2713043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 descr="\\SAMBA\public\Васенева\для Клочковой ИВ\Для презентации\ЛОГОТИПЫ РЯ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8319560" cy="972000"/>
          </a:xfrm>
          <a:prstGeom prst="rect">
            <a:avLst/>
          </a:prstGeom>
          <a:noFill/>
        </p:spPr>
      </p:pic>
      <p:pic>
        <p:nvPicPr>
          <p:cNvPr id="9" name="Picture 4" descr="http://www.sli.komi.com/images/logo_na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861048"/>
            <a:ext cx="1745384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996952"/>
            <a:ext cx="217362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СО РАН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933056"/>
            <a:ext cx="2732306" cy="720000"/>
          </a:xfrm>
          <a:prstGeom prst="rect">
            <a:avLst/>
          </a:prstGeom>
          <a:noFill/>
        </p:spPr>
      </p:pic>
      <p:pic>
        <p:nvPicPr>
          <p:cNvPr id="32770" name="Picture 2" descr="C:\Users\Klochkova\Desktop\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2708920"/>
            <a:ext cx="1764176" cy="900000"/>
          </a:xfrm>
          <a:prstGeom prst="rect">
            <a:avLst/>
          </a:prstGeom>
          <a:noFill/>
        </p:spPr>
      </p:pic>
      <p:pic>
        <p:nvPicPr>
          <p:cNvPr id="32771" name="Picture 3" descr="C:\Users\Klochkova\Desktop\imgpreview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1700808"/>
            <a:ext cx="2700000" cy="1036452"/>
          </a:xfrm>
          <a:prstGeom prst="rect">
            <a:avLst/>
          </a:prstGeom>
          <a:noFill/>
        </p:spPr>
      </p:pic>
      <p:pic>
        <p:nvPicPr>
          <p:cNvPr id="32772" name="Picture 4" descr="C:\Users\Klochkova\Desktop\LogoFEBRASv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869160"/>
            <a:ext cx="956297" cy="720000"/>
          </a:xfrm>
          <a:prstGeom prst="rect">
            <a:avLst/>
          </a:prstGeom>
          <a:noFill/>
        </p:spPr>
      </p:pic>
      <p:pic>
        <p:nvPicPr>
          <p:cNvPr id="32773" name="Picture 5" descr="C:\Users\Klochkova\Desktop\5111-0138-revers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1484784"/>
            <a:ext cx="1080000" cy="1080000"/>
          </a:xfrm>
          <a:prstGeom prst="rect">
            <a:avLst/>
          </a:prstGeom>
          <a:noFill/>
        </p:spPr>
      </p:pic>
      <p:pic>
        <p:nvPicPr>
          <p:cNvPr id="32774" name="Picture 6" descr="C:\Users\Klochkova\Desktop\logo_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4797152"/>
            <a:ext cx="1143000" cy="87630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72400" y="188640"/>
            <a:ext cx="690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09256_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725144"/>
            <a:ext cx="173232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105273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Научная школа  «КЕРАМИКА И КОМПОЗИЦИОННЫЕ МАТЕРИАЛЫ» (1989 г)</a:t>
            </a:r>
          </a:p>
          <a:p>
            <a:r>
              <a:rPr lang="ru-RU" altLang="ru-RU" sz="1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Основатель -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Arial" charset="0"/>
                <a:cs typeface="Arial" charset="0"/>
              </a:rPr>
              <a:t>д.г.-м.н</a:t>
            </a:r>
            <a:r>
              <a:rPr lang="ru-RU" altLang="ru-RU" sz="16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. Голдин Борис Алексеевич (1931-2011)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789040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Научная школа «ХИМИЯ И ТЕХНОЛОГИЯ РАСТИТЕЛЬНЫХ ВЕЩЕСТВ» (1994 г)  </a:t>
            </a:r>
          </a:p>
          <a:p>
            <a:r>
              <a:rPr lang="ru-RU" altLang="ru-RU" sz="1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Руководитель чл.-корр. РАН </a:t>
            </a:r>
            <a:r>
              <a:rPr lang="ru-RU" altLang="ru-RU" sz="1600" b="1" dirty="0" err="1" smtClean="0">
                <a:solidFill>
                  <a:srgbClr val="C00000"/>
                </a:solidFill>
                <a:latin typeface="Arial" charset="0"/>
                <a:cs typeface="Arial" charset="0"/>
              </a:rPr>
              <a:t>Кучин</a:t>
            </a:r>
            <a:r>
              <a:rPr lang="ru-RU" altLang="ru-RU" sz="1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Александр Васильевич </a:t>
            </a:r>
            <a:r>
              <a:rPr lang="ru-RU" alt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10" name="Picture 1" descr="\\SAMBA\public\Марина Другова\конференц.1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509120"/>
            <a:ext cx="1257722" cy="2160000"/>
          </a:xfrm>
          <a:prstGeom prst="rect">
            <a:avLst/>
          </a:prstGeom>
          <a:noFill/>
        </p:spPr>
      </p:pic>
      <p:pic>
        <p:nvPicPr>
          <p:cNvPr id="11" name="Picture 4" descr="DSC00336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3822468" cy="1980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116632"/>
            <a:ext cx="690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Users\8C74~1\AppData\Local\Temp\Rar$DIa0.426\2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150919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Klochkova\Desktop\index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2420888"/>
            <a:ext cx="1153821" cy="1260000"/>
          </a:xfrm>
          <a:prstGeom prst="rect">
            <a:avLst/>
          </a:prstGeom>
          <a:noFill/>
        </p:spPr>
      </p:pic>
      <p:pic>
        <p:nvPicPr>
          <p:cNvPr id="18" name="Рисунок 17" descr="голдин-месяц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1916832"/>
            <a:ext cx="2364819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9" descr="P625868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1628800"/>
            <a:ext cx="2879399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3" descr="1989-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2492896"/>
            <a:ext cx="72483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2348880"/>
            <a:ext cx="108061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339752" y="260648"/>
            <a:ext cx="439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Две научные школы</a:t>
            </a:r>
            <a:endParaRPr lang="ru-RU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26469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Темы научно-исследовательских работ в 2020 году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«Научные основы экологически безопасных и малоотходных технологий комплексной переработки растительного сырья, трансформаций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изопреноидов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фенолов для направленного синтеза аналогов природных и полусинтетических веществ различного назначения»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Научный руководитель член-корр. РАН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А.В.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 «Новые подходы к превращениям макромолекулярных соединений и комплексов растительного происхождения для создания технически значимых и биологически активных систем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Научный руководитель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Удоратина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«Разработка физико-химических основ высокоэффективных методов получения новых конструкционных, полифункциональных керамических, полимерных и композиционных материалов, включая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наноматериалы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основе синтетического и природного минерального сырья.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Научный руководитель Рябков Ю.И.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Создание новых субстанций и материалов биомедицинского назначения на основе органических и неорганических веществ природного происхождения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Научный руководитель член-корр. РАН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А.В.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689136" cy="90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84784"/>
            <a:ext cx="756084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Научные результаты, полученные в 2020 году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s://pp.userapi.com/c845019/v845019345/822d5/3FCdXCVcvQc.jpg">
            <a:extLst>
              <a:ext uri="{FF2B5EF4-FFF2-40B4-BE49-F238E27FC236}">
                <a16:creationId xmlns:a16="http://schemas.microsoft.com/office/drawing/2014/main" xmlns="" id="{EA92AADF-7F1A-4720-9A00-A7A14417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066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116632"/>
            <a:ext cx="66307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xn--m1afn.xn--p1ai/local/templates/ru/images/logo.png">
            <a:extLst>
              <a:ext uri="{FF2B5EF4-FFF2-40B4-BE49-F238E27FC236}">
                <a16:creationId xmlns:a16="http://schemas.microsoft.com/office/drawing/2014/main" xmlns="" id="{65F984EB-E5C0-45E2-920A-4929B33C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2339121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&amp;lcy;&amp;ocy;&amp;gcy;&amp;ocy;&amp;tcy;&amp;icy;&amp;pcy; &amp;Rcy;&amp;Fcy;&amp;F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2780928"/>
            <a:ext cx="1079999" cy="1080000"/>
          </a:xfrm>
          <a:prstGeom prst="rect">
            <a:avLst/>
          </a:prstGeom>
          <a:noFill/>
        </p:spPr>
      </p:pic>
      <p:pic>
        <p:nvPicPr>
          <p:cNvPr id="8" name="Picture 5" descr="C:\Users\Sytnikov\Desktop\1280x800-2703.4d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88640"/>
            <a:ext cx="172919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797152"/>
            <a:ext cx="1648197" cy="101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Klochkova\Desktop\Буклет Коми НЦ 70 лет\Фотоальбом\Фото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2996952"/>
            <a:ext cx="4802500" cy="3600000"/>
          </a:xfrm>
          <a:prstGeom prst="rect">
            <a:avLst/>
          </a:prstGeom>
          <a:noFill/>
        </p:spPr>
      </p:pic>
      <p:pic>
        <p:nvPicPr>
          <p:cNvPr id="12" name="Picture 5" descr="C:\Users\Klochkova\Desktop\25172644.874480.80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404664"/>
            <a:ext cx="1601424" cy="900000"/>
          </a:xfrm>
          <a:prstGeom prst="rect">
            <a:avLst/>
          </a:prstGeom>
          <a:noFill/>
        </p:spPr>
      </p:pic>
      <p:pic>
        <p:nvPicPr>
          <p:cNvPr id="13" name="Picture 4" descr="C:\Users\Sytnikov\Desktop\fasi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0" y="4725144"/>
            <a:ext cx="183515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2852936"/>
            <a:ext cx="1363069" cy="72000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1643</Words>
  <Application>Microsoft Office PowerPoint</Application>
  <PresentationFormat>Экран (4:3)</PresentationFormat>
  <Paragraphs>199</Paragraphs>
  <Slides>20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Тема Office</vt:lpstr>
      <vt:lpstr>ISIS/Draw Sketch</vt:lpstr>
      <vt:lpstr>Document</vt:lpstr>
      <vt:lpstr>CS ChemDraw Drawing</vt:lpstr>
      <vt:lpstr>ОСНОВНЫЕ ИТОГИ 2020 ГОДА</vt:lpstr>
      <vt:lpstr>В Институте  2 отдела, 6 лабораторий, 4 группы </vt:lpstr>
      <vt:lpstr>Слайд 3</vt:lpstr>
      <vt:lpstr>Слайд 4</vt:lpstr>
      <vt:lpstr>Инновационные направления деятельности</vt:lpstr>
      <vt:lpstr>Слайд 6</vt:lpstr>
      <vt:lpstr>Слайд 7</vt:lpstr>
      <vt:lpstr>Темы научно-исследовательских работ в 2020 году</vt:lpstr>
      <vt:lpstr>Научные результаты, полученные в 2020 году </vt:lpstr>
      <vt:lpstr>   Выявлена антибактериальная и противогрибковая активность хиральных комплексов палладия с терпеновыми лигандами пинанового и борнанового типа </vt:lpstr>
      <vt:lpstr> Впервые синтезированы новые хиральные трифторметилированные монотерпеновые тиолы пинановой структуры из коммерчески доступных миртеналя и вербенона. </vt:lpstr>
      <vt:lpstr>Слайд 12</vt:lpstr>
      <vt:lpstr>Впервые для регулирования свойств лигноцеллюлозы (ХТММ), модифицированной TiCl4 в C6H14 (с концентрацией TiCl4 от 0 до 0,209 мМ/дм3) применена неравновесная низкотемпературная электронно-пучковая плазма (ЭПП) в атмосфере кислорода.</vt:lpstr>
      <vt:lpstr> Впервые осуществлена быстрая и эффективная модификация поверхности нанокристаллов целлюлозы бензойной кислотой в гетерогенной водно-органической системе. Реакция этерификации продолжительностью 2 мин. в комплексе с ультразвуковым воздействием приводит к получению наночастиц типа «ядро/оболочка», содержащих от 2,5 до 10,0 мас. % остатков бензойной кислоты. </vt:lpstr>
      <vt:lpstr>Впервые синтезированы содопированные ниобаты висмута со структурой типа пирохлора как потенциальные высокочастотные  керамические конденсаторы. </vt:lpstr>
      <vt:lpstr>Слайд 16</vt:lpstr>
      <vt:lpstr>Сведения о создании, правовой охране и реализации объектов интеллектуальной собственности в 2020 году</vt:lpstr>
      <vt:lpstr>Сведения о создании, правовой охране и реализации объектов интеллектуальной собственности в 2020 году</vt:lpstr>
      <vt:lpstr>С 2015 г. на базе Института химии ФИЦ Коми НЦ УрО РАН действует  центр коллективного пользования (ЦКП Химия)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научной и научно-организационной деятельности  за 2020 год</dc:title>
  <dc:creator>Klochkova</dc:creator>
  <cp:lastModifiedBy>bugaeva-af</cp:lastModifiedBy>
  <cp:revision>32</cp:revision>
  <dcterms:created xsi:type="dcterms:W3CDTF">2020-12-17T13:36:21Z</dcterms:created>
  <dcterms:modified xsi:type="dcterms:W3CDTF">2021-02-04T11:11:00Z</dcterms:modified>
</cp:coreProperties>
</file>