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3" r:id="rId2"/>
    <p:sldId id="289" r:id="rId3"/>
    <p:sldId id="284" r:id="rId4"/>
    <p:sldId id="291" r:id="rId5"/>
    <p:sldId id="285" r:id="rId6"/>
    <p:sldId id="292" r:id="rId7"/>
    <p:sldId id="286" r:id="rId8"/>
    <p:sldId id="287" r:id="rId9"/>
    <p:sldId id="288" r:id="rId10"/>
    <p:sldId id="258" r:id="rId11"/>
    <p:sldId id="269" r:id="rId12"/>
    <p:sldId id="294" r:id="rId13"/>
    <p:sldId id="271" r:id="rId14"/>
    <p:sldId id="295" r:id="rId15"/>
    <p:sldId id="272" r:id="rId16"/>
    <p:sldId id="274" r:id="rId17"/>
    <p:sldId id="297" r:id="rId18"/>
    <p:sldId id="298" r:id="rId19"/>
    <p:sldId id="277" r:id="rId20"/>
    <p:sldId id="278" r:id="rId21"/>
    <p:sldId id="279" r:id="rId22"/>
    <p:sldId id="280" r:id="rId23"/>
    <p:sldId id="290" r:id="rId24"/>
    <p:sldId id="293" r:id="rId25"/>
    <p:sldId id="296" r:id="rId26"/>
    <p:sldId id="261" r:id="rId27"/>
    <p:sldId id="262" r:id="rId28"/>
    <p:sldId id="264" r:id="rId29"/>
    <p:sldId id="299" r:id="rId30"/>
    <p:sldId id="300" r:id="rId31"/>
    <p:sldId id="30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EC7BA-1B18-41F1-B301-300E0B650C6E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F16A6-FD27-4DA4-BB29-0BD3DB1923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766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250D-A9CC-40E1-A5E0-2EDA4066C11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Экологически безопасные природные биопрепараты Вэрва - альтернатива химическим средствам защиты растений и животных в современных условиях развития органического сельского хозяйства. Хвойная древесная зелень, кора, древесина являются источником биологически активных экстрактивных веществ, обладающих иммуностимулирующей, фунгицидной, бактерицидной активностью. Преимуществом природных биопрепаратов является многофункциональность действия, в том числе способность снижать стрессовые воздействия окружающей среды, они отличаются низкими нормами расхода.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Действующим веществом регулятора роста Вэрва являются тритерпеновые кислоты, препарата Вэрва-ель – природные фенольные соединения, обладающие фунгицидной активностью. В составе препаратов содержатся также монотерпеноиды, обладающие бактерицидным действием, полипренолы </a:t>
            </a:r>
            <a:r>
              <a:rPr lang="en-US" altLang="ru-RU" smtClean="0">
                <a:sym typeface="Symbol" pitchFamily="18" charset="2"/>
              </a:rPr>
              <a:t></a:t>
            </a:r>
            <a:r>
              <a:rPr lang="ru-RU" altLang="ru-RU" smtClean="0"/>
              <a:t> природные иммуностимуляторы, минеральные вещества </a:t>
            </a:r>
            <a:r>
              <a:rPr lang="en-US" altLang="ru-RU" smtClean="0"/>
              <a:t>Fe</a:t>
            </a:r>
            <a:r>
              <a:rPr lang="ru-RU" altLang="ru-RU" smtClean="0"/>
              <a:t>, </a:t>
            </a:r>
            <a:r>
              <a:rPr lang="en-US" altLang="ru-RU" smtClean="0"/>
              <a:t>Mn</a:t>
            </a:r>
            <a:r>
              <a:rPr lang="ru-RU" altLang="ru-RU" smtClean="0"/>
              <a:t>, </a:t>
            </a:r>
            <a:r>
              <a:rPr lang="en-US" altLang="ru-RU" smtClean="0"/>
              <a:t>Cu</a:t>
            </a:r>
            <a:r>
              <a:rPr lang="ru-RU" altLang="ru-RU" smtClean="0"/>
              <a:t>, </a:t>
            </a:r>
            <a:r>
              <a:rPr lang="en-US" altLang="ru-RU" smtClean="0"/>
              <a:t>Zn</a:t>
            </a:r>
            <a:r>
              <a:rPr lang="ru-RU" altLang="ru-RU" smtClean="0"/>
              <a:t>, Са, </a:t>
            </a:r>
            <a:r>
              <a:rPr lang="en-US" altLang="ru-RU" smtClean="0"/>
              <a:t>P</a:t>
            </a:r>
            <a:r>
              <a:rPr lang="ru-RU" altLang="ru-RU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В качестве сырья для получения продуктов используется техническая древесная зелень – это мелкие побеги и ветви хвойных пород толщиной до 6 мм, где около 80% приходится на хвою.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fld id="{EEAFB726-21A0-4A38-B25B-8CD656B8F4B8}" type="slidenum">
              <a:rPr lang="ru-RU" smtClean="0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14</a:t>
            </a:fld>
            <a:endParaRPr 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0D942-60CC-4F5B-A802-4BC6A5731F45}" type="slidenum">
              <a:rPr lang="ru-RU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119BC1-6AB9-4FFE-8FD2-F80D54D8366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.pn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6.pn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3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3.png"/><Relationship Id="rId5" Type="http://schemas.openxmlformats.org/officeDocument/2006/relationships/image" Target="../media/image6.png"/><Relationship Id="rId10" Type="http://schemas.openxmlformats.org/officeDocument/2006/relationships/image" Target="../media/image11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hyperlink" Target="mailto:lm-ogorodova@mail.ru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 cstate="print"/>
          <a:srcRect t="1329" r="40237" b="68240"/>
          <a:stretch>
            <a:fillRect/>
          </a:stretch>
        </p:blipFill>
        <p:spPr bwMode="auto">
          <a:xfrm>
            <a:off x="251520" y="1556792"/>
            <a:ext cx="359850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2420888"/>
            <a:ext cx="5396136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200" b="1" i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60-летию химических исследований в Республике Коми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3789040"/>
            <a:ext cx="4744616" cy="57606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А.В.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Кучин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Институт химии Коми НЦ 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РАН, г. Сыктывкар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8" name="Picture 4" descr="\\SAMBA\public\Ученый секретарь\Кучин Александр Васильевич (фото Напалков Дмитрий)\IMG_2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25144"/>
            <a:ext cx="2700000" cy="1800000"/>
          </a:xfrm>
          <a:prstGeom prst="rect">
            <a:avLst/>
          </a:prstGeom>
          <a:noFill/>
        </p:spPr>
      </p:pic>
      <p:graphicFrame>
        <p:nvGraphicFramePr>
          <p:cNvPr id="11269" name="Object 12"/>
          <p:cNvGraphicFramePr>
            <a:graphicFrameLocks noChangeAspect="1"/>
          </p:cNvGraphicFramePr>
          <p:nvPr/>
        </p:nvGraphicFramePr>
        <p:xfrm>
          <a:off x="3419872" y="4941168"/>
          <a:ext cx="2016224" cy="1386154"/>
        </p:xfrm>
        <a:graphic>
          <a:graphicData uri="http://schemas.openxmlformats.org/presentationml/2006/ole">
            <p:oleObj spid="_x0000_s61445" name="Document" r:id="rId5" imgW="2133600" imgH="1466850" progId="">
              <p:embed/>
            </p:oleObj>
          </a:graphicData>
        </a:graphic>
      </p:graphicFrame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3995936" y="260648"/>
          <a:ext cx="4991100" cy="2159000"/>
        </p:xfrm>
        <a:graphic>
          <a:graphicData uri="http://schemas.openxmlformats.org/presentationml/2006/ole">
            <p:oleObj spid="_x0000_s61446" r:id="rId6" imgW="6200721" imgH="2680606" progId="">
              <p:embed/>
            </p:oleObj>
          </a:graphicData>
        </a:graphic>
      </p:graphicFrame>
      <p:pic>
        <p:nvPicPr>
          <p:cNvPr id="13" name="Рисунок 1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3" y="4941168"/>
            <a:ext cx="30243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116632"/>
            <a:ext cx="108061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10" descr="Структура Ti3SiC2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188640"/>
            <a:ext cx="1375363" cy="99089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632848" cy="2520280"/>
          </a:xfrm>
        </p:spPr>
        <p:txBody>
          <a:bodyPr rtlCol="0">
            <a:normAutofit fontScale="90000"/>
          </a:bodyPr>
          <a:lstStyle/>
          <a:p>
            <a:pPr lvl="0" algn="l">
              <a:defRPr/>
            </a:pP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1995 год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Институт химии Коми научного центра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РАН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67 сотрудников, 18 - научные сотрудники, из них  2 доктора наук,  11 кандидатов наук,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2018 год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ФИЦ структурное подразделение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Институт химии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100 сотрудников,  76 научные сотрудники, из них 1 член-корр. РАН, 8 докторов наук, 50 кандидатов наук.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 и предметом деятельности Института является </a:t>
            </a:r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и проведение  фундаментальных, поисковых и прикладных научных исследований и экспериментальных разработок</a:t>
            </a: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направленных на получение и  применение новых знаний </a:t>
            </a:r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области органической химии и материаловедения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8" y="2492896"/>
          <a:ext cx="8640960" cy="42198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1"/>
                <a:gridCol w="2736304"/>
                <a:gridCol w="3456385"/>
              </a:tblGrid>
              <a:tr h="33166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 1990 года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1990 -2008  гг. 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 2008 г.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8814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 древесины и ее основных компонентов.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Структурно-химическое исследование нефти и газа.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керамических и композиционных материалов на основе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неметаллорудных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формаций.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физико-химических основ переработки минерального сырья, цветных и редких металлов.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 и технология древесины и бумаги; 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лесохимия и органический синтез на базе экстрактивных веществ и продуктов деструкции компонентов древесины;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 разработка физико-химических основ технологии получения керамических конструкционных материалов с использованием синтетического сырья.</a:t>
                      </a:r>
                    </a:p>
                    <a:p>
                      <a:pPr algn="just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Фундаментальные проблемы реакционной способности химических соединений, механизмы химических реакций, методология органического и неорганического синтеза;</a:t>
                      </a:r>
                    </a:p>
                    <a:p>
                      <a:pPr algn="just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научные основы экологически безопасного и ресурсосберегающего использования растительного сырья и его компонентов для получения химических продуктов и материалов;</a:t>
                      </a:r>
                    </a:p>
                    <a:p>
                      <a:pPr algn="just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физико-химические основы технологии получения керамических композиционных и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наноматериалов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использованием синтетического и природного (минерального и растительного) сырья; создание новых веществ и материалов на основе полимеров растительного происхождения;</a:t>
                      </a:r>
                    </a:p>
                    <a:p>
                      <a:pPr algn="just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фундаментальные проблемы получения физиологически активных соединений на основе синтетических, полусинтетических и природных веществ; асимметрический синтез.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review-image" descr="http://him.1september.ru/2004/44/22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517232"/>
            <a:ext cx="3910557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4248472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Структура Института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8472" cy="511256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Отдел органического синтеза, химии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технологии растительных веществ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Заведующий: Александр Васильевич КУЧИН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Лаборатория органического синтеза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химии природных соединений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Заведующий: Александр Васильевич КУЧИН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Лаборатория химии окислительных процессов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Заведующая: Светлана Альбертовна РУБЦОВА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Лаборатория химии растительных полимеров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Заведующая: Елена Васильевна УДОРАТИНА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Технологическая группа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Руководитель: Татьяна Владимировна ХУРШКАЙНЕН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038600" cy="5073427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 химии и физики материалов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Заведующий: Юрий Иванович РЯБКОВ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Лаборатория керамического материаловедения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Заведующий: Юрий Иванович РЯБКОВ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Лаборатория ультрадисперсных систем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Заведующий: Петр Александрович СИТНИКОВ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Группа технологии композиционных материалов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Руководитель: Петр Александрович СИТНИКОВ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Лаборатория физико-химических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методов исследования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Заведующий: Владимир Александрович БЕЛЫЙ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150" y="260350"/>
            <a:ext cx="5976938" cy="6207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Лаборатория химии растительных полимеров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Заведующая: Елена Васильевна УДОРАТИНА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/>
              <a:t> 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850" y="1196975"/>
          <a:ext cx="5472608" cy="2448272"/>
        </p:xfrm>
        <a:graphic>
          <a:graphicData uri="http://schemas.openxmlformats.org/drawingml/2006/table">
            <a:tbl>
              <a:tblPr/>
              <a:tblGrid>
                <a:gridCol w="1728192"/>
                <a:gridCol w="1872208"/>
                <a:gridCol w="1872208"/>
              </a:tblGrid>
              <a:tr h="1641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06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Давыдов В.Д. к.х.н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Карманов А.П.  д.х.н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Демин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В.А.  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д.х.н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3322" name="Рисунок 2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341438"/>
            <a:ext cx="15446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Рисунок 5"/>
          <p:cNvPicPr>
            <a:picLocks noChangeAspect="1" noChangeArrowheads="1"/>
          </p:cNvPicPr>
          <p:nvPr/>
        </p:nvPicPr>
        <p:blipFill>
          <a:blip r:embed="rId3" cstate="print"/>
          <a:srcRect t="21912" r="12131" b="6798"/>
          <a:stretch>
            <a:fillRect/>
          </a:stretch>
        </p:blipFill>
        <p:spPr bwMode="auto">
          <a:xfrm>
            <a:off x="4140200" y="1341438"/>
            <a:ext cx="13668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Рисунок 1"/>
          <p:cNvPicPr>
            <a:picLocks noChangeAspect="1" noChangeArrowheads="1"/>
          </p:cNvPicPr>
          <p:nvPr/>
        </p:nvPicPr>
        <p:blipFill>
          <a:blip r:embed="rId4" cstate="print"/>
          <a:srcRect r="18695"/>
          <a:stretch>
            <a:fillRect/>
          </a:stretch>
        </p:blipFill>
        <p:spPr bwMode="auto">
          <a:xfrm>
            <a:off x="250825" y="1341438"/>
            <a:ext cx="1692275" cy="143986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13325" name="Рисунок 9"/>
          <p:cNvPicPr>
            <a:picLocks noChangeAspect="1"/>
          </p:cNvPicPr>
          <p:nvPr/>
        </p:nvPicPr>
        <p:blipFill>
          <a:blip r:embed="rId5" cstate="print"/>
          <a:srcRect l="11731"/>
          <a:stretch>
            <a:fillRect/>
          </a:stretch>
        </p:blipFill>
        <p:spPr bwMode="auto">
          <a:xfrm>
            <a:off x="179388" y="3500438"/>
            <a:ext cx="33258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TextBox 12"/>
          <p:cNvSpPr txBox="1">
            <a:spLocks noChangeArrowheads="1"/>
          </p:cNvSpPr>
          <p:nvPr/>
        </p:nvSpPr>
        <p:spPr bwMode="auto">
          <a:xfrm>
            <a:off x="539750" y="6165850"/>
            <a:ext cx="28527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Лаборатория химии растительных </a:t>
            </a:r>
          </a:p>
          <a:p>
            <a:r>
              <a:rPr lang="ru-RU" sz="1400">
                <a:latin typeface="Calibri" pitchFamily="34" charset="0"/>
              </a:rPr>
              <a:t>полимеров (2017 г.). </a:t>
            </a:r>
            <a:endParaRPr lang="ru-RU">
              <a:latin typeface="Calibri" pitchFamily="34" charset="0"/>
            </a:endParaRPr>
          </a:p>
        </p:txBody>
      </p:sp>
      <p:sp>
        <p:nvSpPr>
          <p:cNvPr id="13327" name="TextBox 13"/>
          <p:cNvSpPr txBox="1">
            <a:spLocks noChangeArrowheads="1"/>
          </p:cNvSpPr>
          <p:nvPr/>
        </p:nvSpPr>
        <p:spPr bwMode="auto">
          <a:xfrm>
            <a:off x="4643438" y="3284538"/>
            <a:ext cx="34909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Основные направления исследований</a:t>
            </a:r>
          </a:p>
        </p:txBody>
      </p:sp>
      <p:pic>
        <p:nvPicPr>
          <p:cNvPr id="133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88913"/>
            <a:ext cx="785813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Box 11"/>
          <p:cNvSpPr txBox="1">
            <a:spLocks noChangeArrowheads="1"/>
          </p:cNvSpPr>
          <p:nvPr/>
        </p:nvSpPr>
        <p:spPr bwMode="auto">
          <a:xfrm>
            <a:off x="1403350" y="765175"/>
            <a:ext cx="741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Одна из первых лабораторий  в составе Базы АН СССР в Коми  АССР.</a:t>
            </a:r>
            <a:endParaRPr lang="ru-RU">
              <a:latin typeface="Calibri" pitchFamily="34" charset="0"/>
            </a:endParaRPr>
          </a:p>
        </p:txBody>
      </p:sp>
      <p:sp>
        <p:nvSpPr>
          <p:cNvPr id="13330" name="TextBox 16"/>
          <p:cNvSpPr txBox="1">
            <a:spLocks noChangeArrowheads="1"/>
          </p:cNvSpPr>
          <p:nvPr/>
        </p:nvSpPr>
        <p:spPr bwMode="auto">
          <a:xfrm>
            <a:off x="7452320" y="2996952"/>
            <a:ext cx="1392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Удоратина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Е.В. </a:t>
            </a:r>
          </a:p>
        </p:txBody>
      </p:sp>
      <p:sp>
        <p:nvSpPr>
          <p:cNvPr id="13331" name="TextBox 18"/>
          <p:cNvSpPr txBox="1">
            <a:spLocks noChangeArrowheads="1"/>
          </p:cNvSpPr>
          <p:nvPr/>
        </p:nvSpPr>
        <p:spPr bwMode="auto">
          <a:xfrm>
            <a:off x="5940152" y="2996952"/>
            <a:ext cx="1047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А.В.</a:t>
            </a:r>
          </a:p>
        </p:txBody>
      </p:sp>
      <p:sp>
        <p:nvSpPr>
          <p:cNvPr id="13332" name="AutoShape 2" descr="&amp;fcy;&amp;ocy;&amp;tcy;&amp;ocy;"/>
          <p:cNvSpPr>
            <a:spLocks noChangeAspect="1" noChangeArrowheads="1"/>
          </p:cNvSpPr>
          <p:nvPr/>
        </p:nvSpPr>
        <p:spPr bwMode="auto">
          <a:xfrm>
            <a:off x="155575" y="-1401763"/>
            <a:ext cx="2447925" cy="293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33" name="TextBox 20"/>
          <p:cNvSpPr txBox="1">
            <a:spLocks noChangeArrowheads="1"/>
          </p:cNvSpPr>
          <p:nvPr/>
        </p:nvSpPr>
        <p:spPr bwMode="auto">
          <a:xfrm>
            <a:off x="3779838" y="3789363"/>
            <a:ext cx="51847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Изучение общих закономерностей и особенностей строения углеводных цепей  гетерополисахаридов.</a:t>
            </a:r>
          </a:p>
          <a:p>
            <a:r>
              <a:rPr lang="ru-RU" sz="1400">
                <a:latin typeface="Calibri" pitchFamily="34" charset="0"/>
              </a:rPr>
              <a:t>Направленная структурно-химическая трансформация полисахаридов и  лигноцеллюлоз в продукты с регулируемой молекулярной массой, с заданными  свойствами и функциями.</a:t>
            </a:r>
          </a:p>
          <a:p>
            <a:r>
              <a:rPr lang="ru-RU" sz="1400">
                <a:latin typeface="Calibri" pitchFamily="34" charset="0"/>
              </a:rPr>
              <a:t>Синтез в гетеро- и гомогенных условиях полифункциональных производных  полисахаридов, изучение их физико-химических свойств.</a:t>
            </a:r>
          </a:p>
          <a:p>
            <a:r>
              <a:rPr lang="ru-RU" sz="1400">
                <a:latin typeface="Calibri" pitchFamily="34" charset="0"/>
              </a:rPr>
              <a:t>Получение полимеров биомедицинского назначения на основе растительных  компонентов.</a:t>
            </a:r>
          </a:p>
          <a:p>
            <a:r>
              <a:rPr lang="ru-RU" sz="1400">
                <a:latin typeface="Calibri" pitchFamily="34" charset="0"/>
              </a:rPr>
              <a:t>Создание на основе производных растительных полимеров функциональных  материалов, изучение их химических и потребительских свойств в разных  областях промышленности.</a:t>
            </a:r>
          </a:p>
        </p:txBody>
      </p:sp>
      <p:pic>
        <p:nvPicPr>
          <p:cNvPr id="13334" name="Рисунок 2"/>
          <p:cNvPicPr>
            <a:picLocks noChangeAspect="1" noChangeArrowheads="1"/>
          </p:cNvPicPr>
          <p:nvPr/>
        </p:nvPicPr>
        <p:blipFill>
          <a:blip r:embed="rId7" cstate="print"/>
          <a:srcRect l="4646" t="7463" r="8434"/>
          <a:stretch>
            <a:fillRect/>
          </a:stretch>
        </p:blipFill>
        <p:spPr bwMode="auto">
          <a:xfrm>
            <a:off x="7451725" y="1341438"/>
            <a:ext cx="12969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2"/>
          <p:cNvPicPr>
            <a:picLocks noChangeAspect="1" noChangeArrowheads="1"/>
          </p:cNvPicPr>
          <p:nvPr/>
        </p:nvPicPr>
        <p:blipFill>
          <a:blip r:embed="rId8" cstate="print"/>
          <a:srcRect l="4124" r="9250"/>
          <a:stretch>
            <a:fillRect/>
          </a:stretch>
        </p:blipFill>
        <p:spPr bwMode="auto">
          <a:xfrm>
            <a:off x="5724525" y="1341438"/>
            <a:ext cx="14398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1200" b="1" i="1" dirty="0" smtClean="0"/>
              <a:t/>
            </a:r>
            <a:br>
              <a:rPr lang="ru-RU" sz="1200" b="1" i="1" dirty="0" smtClean="0"/>
            </a:br>
            <a:r>
              <a:rPr lang="ru-RU" sz="1200" b="1" i="1" dirty="0" smtClean="0"/>
              <a:t/>
            </a:r>
            <a:br>
              <a:rPr lang="ru-RU" sz="1200" b="1" i="1" dirty="0" smtClean="0"/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Лаборатория органического синтеза и химии природных соединений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Заведующий: Александр Васильевич КУЧИН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/>
          <a:srcRect l="9264" t="12688" r="5022" b="1295"/>
          <a:stretch>
            <a:fillRect/>
          </a:stretch>
        </p:blipFill>
        <p:spPr bwMode="auto">
          <a:xfrm>
            <a:off x="3563888" y="2852936"/>
            <a:ext cx="191422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437112"/>
            <a:ext cx="2880000" cy="2160000"/>
          </a:xfrm>
          <a:prstGeom prst="rect">
            <a:avLst/>
          </a:prstGeom>
          <a:noFill/>
        </p:spPr>
      </p:pic>
      <p:pic>
        <p:nvPicPr>
          <p:cNvPr id="10" name="Picture 13" descr="IMGP167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96952"/>
            <a:ext cx="2160000" cy="16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771800" y="1052736"/>
            <a:ext cx="5796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Основные направления: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научные основы экологически безопасных и малоотходных технологий комплексной переработки растительного сырья;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трансформации </a:t>
            </a:r>
            <a:r>
              <a:rPr lang="ru-RU" sz="1600" dirty="0" err="1" smtClean="0"/>
              <a:t>изопреноидов</a:t>
            </a:r>
            <a:r>
              <a:rPr lang="ru-RU" sz="1600" dirty="0" smtClean="0"/>
              <a:t>, </a:t>
            </a:r>
            <a:r>
              <a:rPr lang="ru-RU" sz="1600" dirty="0" err="1" smtClean="0"/>
              <a:t>порфиринов</a:t>
            </a:r>
            <a:r>
              <a:rPr lang="ru-RU" sz="1600" dirty="0" smtClean="0"/>
              <a:t>, фенолов;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/>
              <a:t>направленный синтез аналогов природных и полусинтетических веществ различного назначения.</a:t>
            </a:r>
            <a:endParaRPr lang="ru-RU" sz="1600" dirty="0"/>
          </a:p>
        </p:txBody>
      </p:sp>
      <p:pic>
        <p:nvPicPr>
          <p:cNvPr id="12" name="Picture 3" descr="F:\Nalimova\photo\фото 210\IMG_11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Nalimova\photo_Chukicheva\ФОТО_конфа\IMG_11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Nalimova\photo\фото 210\Новая папка\молодежь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271809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Samba\public\Ученый секретарь\фото_для_альбома\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3212976"/>
            <a:ext cx="191907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2339752" y="5733256"/>
            <a:ext cx="6804248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dirty="0" smtClean="0">
                <a:solidFill>
                  <a:srgbClr val="996600"/>
                </a:solidFill>
              </a:rPr>
              <a:t>ИННОВАЦИОННЫЕ РАЗРАБОТКИ В СФЕРЕ БИОТЕХНОЛОГИЙ ДЛЯ СЕЛЬСКОГО ХОЗЯЙСТВА</a:t>
            </a:r>
          </a:p>
        </p:txBody>
      </p:sp>
      <p:sp>
        <p:nvSpPr>
          <p:cNvPr id="65539" name="Номер слайда 2"/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A8772B-98D7-4DB5-8286-E153836D590D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01380" name="Прямоугольник 3"/>
          <p:cNvSpPr>
            <a:spLocks noChangeArrowheads="1"/>
          </p:cNvSpPr>
          <p:nvPr/>
        </p:nvSpPr>
        <p:spPr bwMode="auto">
          <a:xfrm>
            <a:off x="971600" y="764704"/>
            <a:ext cx="798768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0000"/>
                </a:solidFill>
                <a:cs typeface="Arial" pitchFamily="34" charset="0"/>
              </a:rPr>
              <a:t>Ключевым направлением является глубокая, комплексная переработка возобновляемого растительного сырья в востребованные продукты. </a:t>
            </a:r>
          </a:p>
        </p:txBody>
      </p:sp>
      <p:pic>
        <p:nvPicPr>
          <p:cNvPr id="6" name="Picture 7" descr="этикетка_испр"/>
          <p:cNvPicPr>
            <a:picLocks noChangeAspect="1" noChangeArrowheads="1"/>
          </p:cNvPicPr>
          <p:nvPr/>
        </p:nvPicPr>
        <p:blipFill>
          <a:blip r:embed="rId3" cstate="print"/>
          <a:srcRect l="2489" t="1672" r="30205" b="53093"/>
          <a:stretch>
            <a:fillRect/>
          </a:stretch>
        </p:blipFill>
        <p:spPr bwMode="auto">
          <a:xfrm>
            <a:off x="6444208" y="3140968"/>
            <a:ext cx="2435225" cy="13081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1382" name="Рисунок 8" descr="эт1CMY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5" r="2196"/>
          <a:stretch>
            <a:fillRect/>
          </a:stretch>
        </p:blipFill>
        <p:spPr bwMode="auto">
          <a:xfrm>
            <a:off x="5796136" y="4149080"/>
            <a:ext cx="2324100" cy="12525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211960" y="1340768"/>
            <a:ext cx="4579937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14000"/>
              </a:lnSpc>
              <a:buFont typeface="Arial" pitchFamily="34" charset="0"/>
              <a:buNone/>
              <a:tabLst>
                <a:tab pos="0" algn="l"/>
              </a:tabLst>
              <a:defRPr/>
            </a:pPr>
            <a:r>
              <a:rPr lang="ru-RU" sz="1200" kern="0" dirty="0">
                <a:solidFill>
                  <a:sysClr val="windowText" lastClr="000000"/>
                </a:solidFill>
                <a:cs typeface="Arial" charset="0"/>
              </a:rPr>
              <a:t>Препараты являются индукторами иммунитета растений к комплексу грибных, бактериальных и вирусных болезней;</a:t>
            </a:r>
          </a:p>
          <a:p>
            <a:pPr eaLnBrk="0" hangingPunct="0">
              <a:lnSpc>
                <a:spcPct val="114000"/>
              </a:lnSpc>
              <a:buFont typeface="Wingdings" pitchFamily="2" charset="2"/>
              <a:buChar char="v"/>
              <a:tabLst>
                <a:tab pos="0" algn="l"/>
              </a:tabLst>
              <a:defRPr/>
            </a:pPr>
            <a:r>
              <a:rPr lang="ru-RU" sz="1200" kern="0" dirty="0">
                <a:solidFill>
                  <a:sysClr val="windowText" lastClr="000000"/>
                </a:solidFill>
                <a:cs typeface="Arial" charset="0"/>
              </a:rPr>
              <a:t> снижают заболеваемость растений  корневыми </a:t>
            </a:r>
            <a:r>
              <a:rPr lang="ru-RU" sz="1200" kern="0" dirty="0" err="1">
                <a:solidFill>
                  <a:sysClr val="windowText" lastClr="000000"/>
                </a:solidFill>
                <a:cs typeface="Arial" charset="0"/>
              </a:rPr>
              <a:t>гнилями</a:t>
            </a:r>
            <a:r>
              <a:rPr lang="ru-RU" sz="1200" kern="0" dirty="0">
                <a:solidFill>
                  <a:sysClr val="windowText" lastClr="000000"/>
                </a:solidFill>
                <a:cs typeface="Arial" charset="0"/>
              </a:rPr>
              <a:t>, грибными и бактериальными инфекциями; </a:t>
            </a:r>
          </a:p>
          <a:p>
            <a:pPr eaLnBrk="0" hangingPunct="0">
              <a:lnSpc>
                <a:spcPct val="114000"/>
              </a:lnSpc>
              <a:buFont typeface="Wingdings" pitchFamily="2" charset="2"/>
              <a:buChar char="v"/>
              <a:tabLst>
                <a:tab pos="0" algn="l"/>
              </a:tabLst>
              <a:defRPr/>
            </a:pPr>
            <a:r>
              <a:rPr lang="ru-RU" sz="1200" kern="0" dirty="0">
                <a:solidFill>
                  <a:sysClr val="windowText" lastClr="000000"/>
                </a:solidFill>
                <a:cs typeface="Arial" charset="0"/>
              </a:rPr>
              <a:t> обладают </a:t>
            </a:r>
            <a:r>
              <a:rPr lang="ru-RU" sz="1200" kern="0" dirty="0" err="1">
                <a:solidFill>
                  <a:sysClr val="windowText" lastClr="000000"/>
                </a:solidFill>
                <a:cs typeface="Arial" charset="0"/>
              </a:rPr>
              <a:t>фиторегуляторной</a:t>
            </a:r>
            <a:r>
              <a:rPr lang="ru-RU" sz="1200" kern="0" dirty="0">
                <a:solidFill>
                  <a:sysClr val="windowText" lastClr="000000"/>
                </a:solidFill>
                <a:cs typeface="Arial" charset="0"/>
              </a:rPr>
              <a:t> активностью, снимают стрессовое воздействие гербицидов; </a:t>
            </a:r>
          </a:p>
          <a:p>
            <a:pPr eaLnBrk="0" hangingPunct="0">
              <a:lnSpc>
                <a:spcPct val="114000"/>
              </a:lnSpc>
              <a:buFont typeface="Wingdings" pitchFamily="2" charset="2"/>
              <a:buChar char="v"/>
              <a:tabLst>
                <a:tab pos="0" algn="l"/>
              </a:tabLst>
              <a:defRPr/>
            </a:pPr>
            <a:r>
              <a:rPr lang="ru-RU" sz="1200" kern="0" dirty="0">
                <a:solidFill>
                  <a:sysClr val="windowText" lastClr="000000"/>
                </a:solidFill>
                <a:cs typeface="Arial" charset="0"/>
              </a:rPr>
              <a:t> усиливают ростовые процессы растений; </a:t>
            </a:r>
          </a:p>
          <a:p>
            <a:pPr eaLnBrk="0" hangingPunct="0">
              <a:lnSpc>
                <a:spcPct val="114000"/>
              </a:lnSpc>
              <a:buFont typeface="Wingdings" pitchFamily="2" charset="2"/>
              <a:buChar char="v"/>
              <a:tabLst>
                <a:tab pos="0" algn="l"/>
              </a:tabLst>
              <a:defRPr/>
            </a:pPr>
            <a:r>
              <a:rPr lang="ru-RU" sz="1200" kern="0" dirty="0">
                <a:solidFill>
                  <a:sysClr val="windowText" lastClr="000000"/>
                </a:solidFill>
                <a:cs typeface="Arial" charset="0"/>
              </a:rPr>
              <a:t> повышают урожайность и качество с/х продукции.</a:t>
            </a:r>
          </a:p>
        </p:txBody>
      </p:sp>
      <p:sp>
        <p:nvSpPr>
          <p:cNvPr id="101384" name="Прямоугольник 8"/>
          <p:cNvSpPr>
            <a:spLocks noChangeArrowheads="1"/>
          </p:cNvSpPr>
          <p:nvPr/>
        </p:nvSpPr>
        <p:spPr bwMode="auto">
          <a:xfrm>
            <a:off x="179512" y="3068960"/>
            <a:ext cx="62928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3300"/>
                </a:solidFill>
                <a:cs typeface="Arial" pitchFamily="34" charset="0"/>
              </a:rPr>
              <a:t>Разработаны и внедрены биопрепараты для сельского хозяйства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 </a:t>
            </a:r>
            <a:r>
              <a:rPr lang="ru-RU" altLang="ru-RU" sz="1400" dirty="0" err="1">
                <a:solidFill>
                  <a:srgbClr val="003300"/>
                </a:solidFill>
                <a:cs typeface="Arial" pitchFamily="34" charset="0"/>
              </a:rPr>
              <a:t>Фунгицидный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 препарат </a:t>
            </a:r>
            <a:r>
              <a:rPr lang="ru-RU" altLang="ru-RU" sz="1400" b="1" dirty="0" err="1">
                <a:solidFill>
                  <a:srgbClr val="003300"/>
                </a:solidFill>
                <a:cs typeface="Arial" pitchFamily="34" charset="0"/>
              </a:rPr>
              <a:t>Вэрва-ель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 для растений, свидетельство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о </a:t>
            </a:r>
            <a:r>
              <a:rPr lang="ru-RU" altLang="ru-RU" sz="1400" dirty="0" err="1">
                <a:solidFill>
                  <a:srgbClr val="003300"/>
                </a:solidFill>
                <a:cs typeface="Arial" pitchFamily="34" charset="0"/>
              </a:rPr>
              <a:t>гос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. регистрации № 145-07-676-1 от 08.06.2015.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 Регулятор роста растений </a:t>
            </a:r>
            <a:r>
              <a:rPr lang="ru-RU" altLang="ru-RU" sz="1400" b="1" dirty="0" err="1">
                <a:solidFill>
                  <a:srgbClr val="003300"/>
                </a:solidFill>
                <a:cs typeface="Arial" pitchFamily="34" charset="0"/>
              </a:rPr>
              <a:t>Вэрва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 из пихты, свидетельства о </a:t>
            </a:r>
            <a:b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</a:br>
            <a:r>
              <a:rPr lang="ru-RU" altLang="ru-RU" sz="1400" dirty="0" err="1">
                <a:solidFill>
                  <a:srgbClr val="003300"/>
                </a:solidFill>
                <a:cs typeface="Arial" pitchFamily="34" charset="0"/>
              </a:rPr>
              <a:t>гос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. регистрации № 0573-07-111-189-0-1-3-0 от 20.02.2007 г., </a:t>
            </a:r>
            <a:b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</a:b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№ 0573-07-111-189-0-1-3-0/01 от 20.08.2008г.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3300"/>
                </a:solidFill>
                <a:cs typeface="Arial" pitchFamily="34" charset="0"/>
              </a:rPr>
              <a:t>Кормовая добавка </a:t>
            </a:r>
            <a:r>
              <a:rPr lang="ru-RU" altLang="ru-RU" sz="1400" b="1" dirty="0" err="1">
                <a:solidFill>
                  <a:srgbClr val="003300"/>
                </a:solidFill>
                <a:cs typeface="Arial" pitchFamily="34" charset="0"/>
              </a:rPr>
              <a:t>Вэрва</a:t>
            </a:r>
            <a:r>
              <a:rPr lang="ru-RU" altLang="ru-RU" sz="1400" b="1" dirty="0">
                <a:solidFill>
                  <a:srgbClr val="003300"/>
                </a:solidFill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для животных 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птиц из пихты, свидетельство о </a:t>
            </a:r>
            <a:r>
              <a:rPr lang="ru-RU" altLang="ru-RU" sz="1400" dirty="0" err="1">
                <a:solidFill>
                  <a:srgbClr val="003300"/>
                </a:solidFill>
                <a:cs typeface="Arial" pitchFamily="34" charset="0"/>
              </a:rPr>
              <a:t>гос</a:t>
            </a: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. регистрации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3300"/>
                </a:solidFill>
                <a:cs typeface="Arial" pitchFamily="34" charset="0"/>
              </a:rPr>
              <a:t>№ ПВР-2-5.0/02605 от 05.01.2011.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412776"/>
            <a:ext cx="38893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3300"/>
                </a:solidFill>
                <a:cs typeface="Arial" charset="0"/>
              </a:rPr>
              <a:t>Преимущества новой технологии</a:t>
            </a:r>
            <a:r>
              <a:rPr lang="ru-RU" sz="1200" dirty="0">
                <a:solidFill>
                  <a:srgbClr val="003300"/>
                </a:solidFill>
                <a:cs typeface="Arial" charset="0"/>
              </a:rPr>
              <a:t>:</a:t>
            </a:r>
          </a:p>
          <a:p>
            <a:pPr algn="ctr">
              <a:defRPr/>
            </a:pPr>
            <a:endParaRPr lang="ru-RU" sz="1200" dirty="0">
              <a:solidFill>
                <a:srgbClr val="0000CC"/>
              </a:solidFill>
              <a:cs typeface="Arial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prstClr val="black"/>
                </a:solidFill>
                <a:cs typeface="Arial" charset="0"/>
              </a:rPr>
              <a:t>Ресурсосберегающая из возобновляемого растительного сырья 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prstClr val="black"/>
                </a:solidFill>
                <a:cs typeface="Arial" charset="0"/>
              </a:rPr>
              <a:t>безотходное производство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prstClr val="black"/>
                </a:solidFill>
                <a:cs typeface="Arial" charset="0"/>
              </a:rPr>
              <a:t>низкая себестоимость биопрепаратов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ru-RU" sz="1200" dirty="0">
                <a:solidFill>
                  <a:prstClr val="black"/>
                </a:solidFill>
                <a:cs typeface="Arial" charset="0"/>
              </a:rPr>
              <a:t>экологически чистые природные продукты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116632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Технологическая группа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Руководитель: Татьяна Владимировна ХУРШКАЙНЕН</a:t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" descr="\\SAMBA\public\Марина Другова\учен.совет фото\IMG_09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229200"/>
            <a:ext cx="1919939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969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164288" cy="792088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Лаборатория химии окислительных процессов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Заведующая: Светлана Альбертовна РУБЦОВА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Klochkova\Desktop\Институт\А.Кучин. Ин-т химии 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4166876" cy="23390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1988840"/>
            <a:ext cx="467467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Основные направления исследований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хемо-, стерео–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энантиоселективных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методов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окисления сераорганических соединений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Изучение реакционной способности диоксида хлора в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реакциях окисления сера– и кислородсодержащих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органических соединений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7" name="Picture 1" descr="lab4"/>
          <p:cNvPicPr>
            <a:picLocks noChangeAspect="1" noChangeArrowheads="1"/>
          </p:cNvPicPr>
          <p:nvPr/>
        </p:nvPicPr>
        <p:blipFill>
          <a:blip r:embed="rId4" cstate="print">
            <a:lum bright="6000" contrast="24000"/>
            <a:grayscl/>
          </a:blip>
          <a:srcRect/>
          <a:stretch>
            <a:fillRect/>
          </a:stretch>
        </p:blipFill>
        <p:spPr bwMode="auto">
          <a:xfrm>
            <a:off x="4499992" y="3573016"/>
            <a:ext cx="4515470" cy="280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427984" y="6381328"/>
            <a:ext cx="4561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Сотрудники лаборатории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сероорганических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соединений: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43608" y="764704"/>
            <a:ext cx="7632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основе  группы, входившей в лабораторию лесохимии,   в апреле 2000 года была создана лаборатория химии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сероорганических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соединений, которая в январе 2009 года переименована в лабораторию химии окислительных процессов.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\\SAMBA\public\Марина Другова\Демакова М.Я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700968"/>
            <a:ext cx="2068685" cy="158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14287" t="4700" r="14279" b="27414"/>
          <a:stretch>
            <a:fillRect/>
          </a:stretch>
        </p:blipFill>
        <p:spPr bwMode="auto">
          <a:xfrm>
            <a:off x="5076056" y="1556792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776864" cy="720080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Лаборатория керамического материаловедения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Заведующий: Юрий Иванович РЯБКОВ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/>
              <a:t> </a:t>
            </a:r>
            <a:endParaRPr lang="ru-RU" sz="1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27984" y="1844824"/>
            <a:ext cx="4038600" cy="2664296"/>
          </a:xfrm>
        </p:spPr>
        <p:txBody>
          <a:bodyPr>
            <a:normAutofit lnSpcReduction="10000"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Основные направления исследований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Разработка физико-химических основ создания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наноструктурированных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конструкционных и функциональных керамических материалов с использованием синтетического и природного минерального сырья.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Разработка научных основ химической технологии получения керамических и композиционных материалов с высокими эксплуатационными характеристиками.</a:t>
            </a:r>
          </a:p>
          <a:p>
            <a:endParaRPr lang="ru-RU" dirty="0"/>
          </a:p>
        </p:txBody>
      </p:sp>
      <p:pic>
        <p:nvPicPr>
          <p:cNvPr id="5" name="Содержимое 4" descr="goldin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683568" y="1700808"/>
            <a:ext cx="14295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43608" y="908720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1986 году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организована лаборатория химии и физики твердого тела;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1997 году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были сформированы две новые лаборатории – лаборатория керамического материаловедения и лаборатория коллоидно-химического материаловедения.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3645024"/>
            <a:ext cx="105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Голдин Б.А.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501317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Малые инновационные предприятия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«Композит-С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(3.11 .2008 ); 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«Научно-технический, инжиниринговый и образовательный центр»,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(19.07.2011);</a:t>
            </a:r>
          </a:p>
        </p:txBody>
      </p:sp>
      <p:pic>
        <p:nvPicPr>
          <p:cNvPr id="78849" name="Picture 1" descr="C:\Users\Klochkova\Desktop\2018\ФОТО_Для СГУ_2018\Рябков\Рябк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59" y="1700808"/>
            <a:ext cx="1370787" cy="19442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627784" y="3645024"/>
            <a:ext cx="1117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Рябков Ю.И.</a:t>
            </a:r>
            <a:endParaRPr lang="ru-RU" sz="1400" dirty="0"/>
          </a:p>
        </p:txBody>
      </p:sp>
      <p:pic>
        <p:nvPicPr>
          <p:cNvPr id="78850" name="Picture 2" descr="equip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3240360" cy="238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11144" cy="792088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Лаборатория ультрадисперсных систем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Заведующий: Петр Александрович СИТНИКОВ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>1996 – 2009 гг.  лаборатория коллоидно-химического материаловедения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8"/>
            <a:ext cx="3528392" cy="252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59632" y="6381328"/>
            <a:ext cx="1532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Лаборатория  (2018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78092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Дудкин Б.Н. к.х.н.     Кривошапкин П.В. к.х.н.     Ситников П.А., к.х.н.                     </a:t>
            </a:r>
          </a:p>
          <a:p>
            <a:endParaRPr lang="ru-RU" sz="1200" dirty="0" smtClean="0"/>
          </a:p>
        </p:txBody>
      </p:sp>
      <p:pic>
        <p:nvPicPr>
          <p:cNvPr id="30723" name="Picture 3" descr="\\SAMBA\public\Марина Другова\учен.совет фото\IMG Дудк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162144" cy="1440000"/>
          </a:xfrm>
          <a:prstGeom prst="rect">
            <a:avLst/>
          </a:prstGeom>
          <a:noFill/>
        </p:spPr>
      </p:pic>
      <p:pic>
        <p:nvPicPr>
          <p:cNvPr id="30724" name="Picture 4" descr="\\SAMBA\public\Марина Другова\учен.совет фото\Кривошапкин_П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268760"/>
            <a:ext cx="1440000" cy="14400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1584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/>
              <a:t>ОБЛАСТЬ НАУЧНЫХ ИНТЕРЕСОВ:</a:t>
            </a:r>
          </a:p>
          <a:p>
            <a:pPr marL="1588" indent="15875" algn="just">
              <a:buNone/>
            </a:pPr>
            <a:r>
              <a:rPr lang="ru-RU" sz="1200" dirty="0" smtClean="0"/>
              <a:t>ПОЛУЧЕНИЕ ФУНКЦИОНАЛЬНЫХ КЕРАМИЧЕСКИХ И КОМПОЗИЦИОННЫХ МАТЕРИАЛОВ С НАНО- И СУБМИКРОСТРУКТУРОЙ, ИССЛЕДОВАНИЕ ВЛИЯНИЯ ПОВЕРХНОСТНЫХ СВОЙСТВ, РАЗМЕРНОСТИ И МОРФОЛОГИИ СТРУКТУРНЫХ ЭЛЕМЕНТОВ НА ИХ ФИЗИКО-ХИМИЧЕСКИЕ СВОЙСТВА.</a:t>
            </a:r>
            <a:endParaRPr lang="ru-RU" sz="1200" dirty="0"/>
          </a:p>
        </p:txBody>
      </p:sp>
      <p:pic>
        <p:nvPicPr>
          <p:cNvPr id="14" name="Рисунок 3" descr="F:\Biblioteka Andreeva\100CANON\DSC009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268760"/>
            <a:ext cx="106160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 descr="https://af12.mail.ru/cgi-bin/readmsg?id=15451307120000000069;0;1;2&amp;mode=attachment&amp;email=sitnikov-pa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5949280"/>
            <a:ext cx="3816424" cy="78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Рисунок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2636912"/>
            <a:ext cx="1656184" cy="124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Ситников\Лаборатория УДС\2017\Сайт институт\4x2важнейшее 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2636912"/>
            <a:ext cx="2176242" cy="1224136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/>
          <a:srcRect l="44426" r="14110"/>
          <a:stretch>
            <a:fillRect/>
          </a:stretch>
        </p:blipFill>
        <p:spPr bwMode="auto">
          <a:xfrm>
            <a:off x="4788024" y="4005064"/>
            <a:ext cx="1008112" cy="182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796136" y="414908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РЯЗАНОВ МИХАИЛ АНАТОЛЬЕВИЧ</a:t>
            </a:r>
            <a:endParaRPr lang="ru-RU" sz="1600" dirty="0"/>
          </a:p>
        </p:txBody>
      </p:sp>
      <p:pic>
        <p:nvPicPr>
          <p:cNvPr id="3078" name="Picture 6" descr="Рис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4437112"/>
            <a:ext cx="1571591" cy="111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967335" y="5544415"/>
            <a:ext cx="196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рК-спектр</a:t>
            </a:r>
            <a:r>
              <a:rPr lang="ru-RU" dirty="0" smtClean="0"/>
              <a:t> </a:t>
            </a:r>
            <a:r>
              <a:rPr lang="ru-RU" dirty="0" err="1" smtClean="0"/>
              <a:t>анатаза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314096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С 201</a:t>
            </a:r>
            <a:r>
              <a:rPr lang="en-US" sz="1400" b="1" dirty="0" smtClean="0">
                <a:solidFill>
                  <a:srgbClr val="FF0000"/>
                </a:solidFill>
              </a:rPr>
              <a:t>5</a:t>
            </a:r>
            <a:r>
              <a:rPr lang="ru-RU" sz="1400" b="1" dirty="0" smtClean="0">
                <a:solidFill>
                  <a:srgbClr val="FF0000"/>
                </a:solidFill>
              </a:rPr>
              <a:t> года опубликовано более </a:t>
            </a:r>
            <a:r>
              <a:rPr lang="en-US" sz="1400" b="1" dirty="0" smtClean="0">
                <a:solidFill>
                  <a:srgbClr val="FF0000"/>
                </a:solidFill>
              </a:rPr>
              <a:t>35</a:t>
            </a:r>
            <a:r>
              <a:rPr lang="ru-RU" sz="1400" b="1" dirty="0" smtClean="0">
                <a:solidFill>
                  <a:srgbClr val="FF0000"/>
                </a:solidFill>
              </a:rPr>
              <a:t> статей и патентов, из них – 18 статей в журналах </a:t>
            </a:r>
            <a:r>
              <a:rPr lang="en-US" sz="1400" b="1" i="1" dirty="0" smtClean="0">
                <a:solidFill>
                  <a:srgbClr val="FF0000"/>
                </a:solidFill>
              </a:rPr>
              <a:t>Q1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850106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Группа технологии композиционных материалов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Руководитель: Петр Александрович СИТНИКОВ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3528" y="1268760"/>
            <a:ext cx="4392488" cy="208823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100" b="1" dirty="0" smtClean="0"/>
              <a:t>Основные направления исследований </a:t>
            </a:r>
          </a:p>
          <a:p>
            <a:r>
              <a:rPr lang="ru-RU" sz="2100" dirty="0" smtClean="0"/>
              <a:t>Разработка технологических процессов производства изделий из композиционных материалов </a:t>
            </a:r>
          </a:p>
          <a:p>
            <a:r>
              <a:rPr lang="ru-RU" sz="2100" dirty="0" smtClean="0"/>
              <a:t>Испытания физических свойств материалов и веществ (керамики, стекла, бетонов, пластмасс): анализ прочности, твёрдости, пластичности, электрических и магнитных характеристик 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 descr="D:\Ситников\Фото\керамика\P1040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869160"/>
            <a:ext cx="2400267" cy="1800200"/>
          </a:xfrm>
          <a:prstGeom prst="rect">
            <a:avLst/>
          </a:prstGeom>
          <a:noFill/>
        </p:spPr>
      </p:pic>
      <p:pic>
        <p:nvPicPr>
          <p:cNvPr id="10" name="Рисунок 7" descr="Патент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4878" y="836712"/>
            <a:ext cx="1579122" cy="222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268760"/>
            <a:ext cx="152353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2276872"/>
            <a:ext cx="140756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2708920"/>
            <a:ext cx="1403648" cy="193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www.biznes-portal.com/images/GOODS/873562_274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5688" y="4437112"/>
            <a:ext cx="280831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08008"/>
            <a:ext cx="3707904" cy="184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1936474" cy="266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1918545" cy="263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1507475" cy="234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ttp://uti.ua/wp-content/uploads/2014/04/truba_flow_rus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560" y="3301401"/>
            <a:ext cx="2448272" cy="183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956376" cy="1008112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Лаборатория физико-химических методов исследования 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Заведующий: Владимир Александрович БЕЛЫЙ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Лаборатория обеспечивает спектральные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хроматографические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методы анализа: ИК, ЯМР, ГЖХ.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3861048"/>
            <a:ext cx="4752528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1996 году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базе аналитической группы лаборатории лесохимии была образована аналитическая лаборатория. Заведующим лабораторией был избран Н.А.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Секушин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 2003 г. лабораторией руководила Е.У. Ипатова. В 2005 году аналитическая лаборатория преобразована в лабораторию физико-химических методов исследования. С 2009 г. заведующим лабораторией был д.х.н. Садыков Р.А., с 2018 г. – к.х.н. Белый В.А.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\\SAMBA\public\Марина Другова\учен.совет фото\IMG_0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1919939" cy="1440000"/>
          </a:xfrm>
          <a:prstGeom prst="rect">
            <a:avLst/>
          </a:prstGeom>
          <a:noFill/>
        </p:spPr>
      </p:pic>
      <p:pic>
        <p:nvPicPr>
          <p:cNvPr id="32769" name="Picture 1" descr="\\SAMBA\public\Марина Другова\учен.совет фото\IMG_0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645024"/>
            <a:ext cx="3360179" cy="2520000"/>
          </a:xfrm>
          <a:prstGeom prst="rect">
            <a:avLst/>
          </a:prstGeom>
          <a:noFill/>
        </p:spPr>
      </p:pic>
      <p:pic>
        <p:nvPicPr>
          <p:cNvPr id="8" name="Picture 2" descr="C:\Users\Klochkova\Desktop\Ученый Совет\УС-2015\Ус-15 Юбилей\ФОТО (канд. и доктор)\Секуш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12776"/>
            <a:ext cx="1234639" cy="1440000"/>
          </a:xfrm>
          <a:prstGeom prst="rect">
            <a:avLst/>
          </a:prstGeom>
          <a:noFill/>
        </p:spPr>
      </p:pic>
      <p:pic>
        <p:nvPicPr>
          <p:cNvPr id="9" name="Picture 3" descr="\\SAMBA\public\Марина Другова\учен.совет фото\IMG_04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1080035" cy="1440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27584" y="2924944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Белый В.А.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2924944"/>
            <a:ext cx="133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Секушин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Н.А.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788024" y="2852936"/>
            <a:ext cx="119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Ипатова Е.У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" name="Picture 4" descr="STA 409 P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484784"/>
            <a:ext cx="2035335" cy="14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211144" cy="2808312"/>
          </a:xfrm>
        </p:spPr>
        <p:txBody>
          <a:bodyPr>
            <a:normAutofit fontScale="90000"/>
          </a:bodyPr>
          <a:lstStyle/>
          <a:p>
            <a:pPr indent="457200"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1944 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базе эвакуированных в Сыктывкар Кольской и Северной баз АН СССР была организована База АН СССР в Коми АССР.  Создание Базы способствовало быстрому вовлечению в хозяйственный оборот богатых природных ресурсов, а также решению фундаментальных задач теоретического и прикладного характера.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1949 г.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Коми база АН СССР была преобразована в Коми филиал АН СССР.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постановлении Президиума Академии наук СССР № 393 от 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27 июня 1958 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была отмечена необходимость организации в составе Коми филиала АН СССР специального Отдела химии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«для решения вопроса рациональной и комплексной переработки топливного и минерального сырья».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Лаборатории химии древесины была одной из первых в составе Базы АН СССР в Коми АССР, а впоследствии и Отдела химии, образованном в 1966 году.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09" name="Picture 1" descr="\\SAMBA\public\Марина Другова\учен.совет фото\экспедиция\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3840000" cy="2880000"/>
          </a:xfrm>
          <a:prstGeom prst="rect">
            <a:avLst/>
          </a:prstGeom>
          <a:noFill/>
        </p:spPr>
      </p:pic>
      <p:sp>
        <p:nvSpPr>
          <p:cNvPr id="94213" name="AutoShape 5" descr="https://go1.imgsmail.ru/imgpreview?key=1c3dc74a8ef3b220&amp;mb=imgdb_preview_2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21" name="Picture 13" descr="http://forestmanor.ru/images/zolot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733256"/>
            <a:ext cx="1260000" cy="945000"/>
          </a:xfrm>
          <a:prstGeom prst="rect">
            <a:avLst/>
          </a:prstGeom>
          <a:noFill/>
        </p:spPr>
      </p:pic>
      <p:pic>
        <p:nvPicPr>
          <p:cNvPr id="94223" name="Picture 15" descr="http://images.satom.ru/i/firms/28/62/62230/fitoadaptogen-levzeya-maraliy-koren-semena-na-10-sotok_62872d6909d09aa_800x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5733256"/>
            <a:ext cx="1260000" cy="987568"/>
          </a:xfrm>
          <a:prstGeom prst="rect">
            <a:avLst/>
          </a:prstGeom>
          <a:noFill/>
        </p:spPr>
      </p:pic>
      <p:pic>
        <p:nvPicPr>
          <p:cNvPr id="94225" name="Picture 17" descr="http://img0.liveinternet.ru/images/attach/c/0/48/245/48245777_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5733256"/>
            <a:ext cx="1260000" cy="945000"/>
          </a:xfrm>
          <a:prstGeom prst="rect">
            <a:avLst/>
          </a:prstGeom>
          <a:noFill/>
        </p:spPr>
      </p:pic>
      <p:pic>
        <p:nvPicPr>
          <p:cNvPr id="17" name="Рисунок 16" descr="\\SAMBA\public\Марина Другова\учен.совет фото\экспедиция\DSCF167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140968"/>
            <a:ext cx="3842769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7" name="Picture 19" descr="http://geo.web.ru/druza/m-Mg-chromit_7_D037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5661248"/>
            <a:ext cx="1532265" cy="1080000"/>
          </a:xfrm>
          <a:prstGeom prst="rect">
            <a:avLst/>
          </a:prstGeom>
          <a:noFill/>
        </p:spPr>
      </p:pic>
      <p:pic>
        <p:nvPicPr>
          <p:cNvPr id="94219" name="Picture 11" descr="http://geo.web.ru/druza/m-Q_7Prip_54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5661248"/>
            <a:ext cx="1213119" cy="1080000"/>
          </a:xfrm>
          <a:prstGeom prst="rect">
            <a:avLst/>
          </a:prstGeom>
          <a:noFill/>
        </p:spPr>
      </p:pic>
      <p:pic>
        <p:nvPicPr>
          <p:cNvPr id="8" name="preview-image" descr="https://ua.all.biz/img/ua/catalog/729048.jpe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5661248"/>
            <a:ext cx="108100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5472608" cy="432048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В 2015 году </a:t>
            </a:r>
            <a:r>
              <a:rPr lang="ru-RU" sz="1600" dirty="0" smtClean="0"/>
              <a:t>на базе лаборатории создан Центр коллективного пользования «Химия».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Klochkova\Desktop\ДСК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692696"/>
            <a:ext cx="1920000" cy="1440000"/>
          </a:xfrm>
          <a:prstGeom prst="rect">
            <a:avLst/>
          </a:prstGeom>
          <a:noFill/>
        </p:spPr>
      </p:pic>
      <p:pic>
        <p:nvPicPr>
          <p:cNvPr id="55302" name="Picture 6" descr="vario MICRO c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789040"/>
            <a:ext cx="2035335" cy="1440000"/>
          </a:xfrm>
          <a:prstGeom prst="rect">
            <a:avLst/>
          </a:prstGeom>
          <a:noFill/>
        </p:spPr>
      </p:pic>
      <p:pic>
        <p:nvPicPr>
          <p:cNvPr id="55304" name="Picture 8" descr="ESR 70-03 XD/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229200"/>
            <a:ext cx="2035335" cy="1440000"/>
          </a:xfrm>
          <a:prstGeom prst="rect">
            <a:avLst/>
          </a:prstGeom>
          <a:noFill/>
        </p:spPr>
      </p:pic>
      <p:pic>
        <p:nvPicPr>
          <p:cNvPr id="55306" name="Picture 10" descr="UV-17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5229200"/>
            <a:ext cx="2035335" cy="1440000"/>
          </a:xfrm>
          <a:prstGeom prst="rect">
            <a:avLst/>
          </a:prstGeom>
          <a:noFill/>
        </p:spPr>
      </p:pic>
      <p:pic>
        <p:nvPicPr>
          <p:cNvPr id="55308" name="Picture 12" descr="http://chemi.komisc.ru/content/menu/134/ir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5229200"/>
            <a:ext cx="2028612" cy="1440000"/>
          </a:xfrm>
          <a:prstGeom prst="rect">
            <a:avLst/>
          </a:prstGeom>
          <a:noFill/>
        </p:spPr>
      </p:pic>
      <p:pic>
        <p:nvPicPr>
          <p:cNvPr id="55310" name="Picture 14" descr="http://chemi.komisc.ru/content/menu/134/surveyoor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5229200"/>
            <a:ext cx="2026867" cy="1440000"/>
          </a:xfrm>
          <a:prstGeom prst="rect">
            <a:avLst/>
          </a:prstGeom>
          <a:noFill/>
        </p:spPr>
      </p:pic>
      <p:pic>
        <p:nvPicPr>
          <p:cNvPr id="55312" name="Picture 16" descr="http://chemi.komisc.ru/content/menu/134/thermo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1556792"/>
            <a:ext cx="2026867" cy="1440000"/>
          </a:xfrm>
          <a:prstGeom prst="rect">
            <a:avLst/>
          </a:prstGeom>
          <a:noFill/>
        </p:spPr>
      </p:pic>
      <p:pic>
        <p:nvPicPr>
          <p:cNvPr id="55314" name="Picture 18" descr="http://chemi.komisc.ru/content/menu/134/nmr-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2276872"/>
            <a:ext cx="1911723" cy="1440000"/>
          </a:xfrm>
          <a:prstGeom prst="rect">
            <a:avLst/>
          </a:prstGeom>
          <a:noFill/>
        </p:spPr>
      </p:pic>
      <p:graphicFrame>
        <p:nvGraphicFramePr>
          <p:cNvPr id="55316" name="Object 20"/>
          <p:cNvGraphicFramePr>
            <a:graphicFrameLocks noChangeAspect="1"/>
          </p:cNvGraphicFramePr>
          <p:nvPr/>
        </p:nvGraphicFramePr>
        <p:xfrm>
          <a:off x="5580112" y="692696"/>
          <a:ext cx="3168352" cy="4483683"/>
        </p:xfrm>
        <a:graphic>
          <a:graphicData uri="http://schemas.openxmlformats.org/presentationml/2006/ole">
            <p:oleObj spid="_x0000_s31747" name="Acrobat Document" r:id="rId11" imgW="5667122" imgH="8019837" progId="AcroExch.Document.11">
              <p:embed/>
            </p:oleObj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332656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 descr="\\SAMBA\public\Марина Другова\учен.совет фото\IMG_044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3212976"/>
            <a:ext cx="2399923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416824" cy="2564904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Всероссийских научных конференций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 проблемам керамического и композиционного материаловедения (с 1989 гг.):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Керамика и композиционные материалы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и школу молодых ученых «Новые композиционные материалы»;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 проблемам органической химии: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(с 1994 г.):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Химия и технология растительных веществ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и школу молодых ученых «Химия природных соединений»,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Всероссийская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молодежная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научная конференция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Химия и технология новых веществ и материалов».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/>
              <a:t>Ежегодно 20-25 сотрудников участвуют с устными и стендовыми докладами на российских и зарубежных конференциях.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Klochkova\Desktop\ХТНВМ201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2700000" cy="1800000"/>
          </a:xfrm>
          <a:prstGeom prst="rect">
            <a:avLst/>
          </a:prstGeom>
          <a:noFill/>
        </p:spPr>
      </p:pic>
      <p:pic>
        <p:nvPicPr>
          <p:cNvPr id="6" name="Picture 2" descr="C:\Users\Klochkova\Desktop\Ученый Совет\УС-2015\Ус-2\Фото\фото конф\IMG_2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97352"/>
            <a:ext cx="2592021" cy="1944016"/>
          </a:xfrm>
          <a:prstGeom prst="rect">
            <a:avLst/>
          </a:prstGeom>
          <a:noFill/>
        </p:spPr>
      </p:pic>
      <p:pic>
        <p:nvPicPr>
          <p:cNvPr id="8" name="Picture 3" descr="C:\Users\Klochkova\Desktop\ХТНВМ2015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17232"/>
            <a:ext cx="3024036" cy="2016024"/>
          </a:xfrm>
          <a:prstGeom prst="rect">
            <a:avLst/>
          </a:prstGeom>
          <a:noFill/>
        </p:spPr>
      </p:pic>
      <p:pic>
        <p:nvPicPr>
          <p:cNvPr id="9" name="Picture 4" descr="C:\Documents and Settings\Владелец\Рабочий стол\фото 2 ХТНВМ\IMG_4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869160"/>
            <a:ext cx="2700338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Владелец\Рабочий стол\фото 2 ХТНВМ\IMG_46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852936"/>
            <a:ext cx="270078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32656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941168"/>
            <a:ext cx="3096344" cy="114300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/>
              <a:t>Организация Объединенных Наций объявила 2019 год международным годом периодической таблицы химических элементов.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1916832"/>
            <a:ext cx="5724128" cy="468052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1800" dirty="0" smtClean="0"/>
              <a:t> </a:t>
            </a:r>
          </a:p>
          <a:p>
            <a:pPr marL="0" indent="0">
              <a:buNone/>
            </a:pPr>
            <a:r>
              <a:rPr lang="ru-RU" sz="1800" b="1" dirty="0" smtClean="0"/>
              <a:t>27-31 мая 2019 года в Институте химии состоится </a:t>
            </a:r>
          </a:p>
          <a:p>
            <a:pPr marL="0" indent="0">
              <a:buNone/>
            </a:pPr>
            <a:r>
              <a:rPr lang="ru-RU" sz="1800" b="1" dirty="0" smtClean="0"/>
              <a:t>ХI Всероссийская научная конференция с международным участием и школа молодых ученых «Химия и технология растительных веществ»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ru-RU" sz="1800" b="1" dirty="0" err="1" smtClean="0"/>
              <a:t>сателлитная</a:t>
            </a:r>
            <a:r>
              <a:rPr lang="ru-RU" sz="1800" b="1" dirty="0" smtClean="0"/>
              <a:t> конференция XXI Менделеевского съезда по общей и прикладной химии, посвященного 150-летию Периодической системы химических элементов </a:t>
            </a:r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для обсуждения широкого спектра актуальных фундаментальных и прикладных вопросов по лесохимии, органическому синтезу, химии и технологии природных соединений </a:t>
            </a:r>
          </a:p>
        </p:txBody>
      </p:sp>
      <p:pic>
        <p:nvPicPr>
          <p:cNvPr id="34820" name="Picture 4" descr="&amp;zcy;&amp;acy;&amp;kcy;&amp;rcy;&amp;ycy;&amp;t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3240360" cy="4353498"/>
          </a:xfrm>
          <a:prstGeom prst="rect">
            <a:avLst/>
          </a:prstGeom>
          <a:noFill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2160240" cy="196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78479"/>
            <a:ext cx="1512168" cy="197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Объект 2"/>
          <p:cNvGraphicFramePr>
            <a:graphicFrameLocks noChangeAspect="1"/>
          </p:cNvGraphicFramePr>
          <p:nvPr/>
        </p:nvGraphicFramePr>
        <p:xfrm>
          <a:off x="2555776" y="980728"/>
          <a:ext cx="2089150" cy="1455738"/>
        </p:xfrm>
        <a:graphic>
          <a:graphicData uri="http://schemas.openxmlformats.org/presentationml/2006/ole">
            <p:oleObj spid="_x0000_s62468" name="ISIS/Draw Sketch" r:id="rId3" imgW="3272790" imgH="2286000" progId="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1043608" y="116632"/>
          <a:ext cx="1439863" cy="1979612"/>
        </p:xfrm>
        <a:graphic>
          <a:graphicData uri="http://schemas.openxmlformats.org/presentationml/2006/ole">
            <p:oleObj spid="_x0000_s62469" name="Acrobat Document" r:id="rId4" imgW="5829233" imgH="8019837" progId="AcroExch.Document.11">
              <p:embed/>
            </p:oleObj>
          </a:graphicData>
        </a:graphic>
      </p:graphicFrame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979712" y="2564904"/>
            <a:ext cx="2362200" cy="121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Патентные и маркетинговые </a:t>
            </a:r>
          </a:p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исследования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 eaLnBrk="0" hangingPunct="0"/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499992" y="2420888"/>
            <a:ext cx="2209800" cy="1219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 tIns="154800" anchor="ctr"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Правовая защита научных </a:t>
            </a:r>
          </a:p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разработок</a:t>
            </a:r>
          </a:p>
          <a:p>
            <a:pPr algn="ctr" eaLnBrk="0" hangingPunct="0"/>
            <a:endParaRPr lang="ru-RU" sz="800" b="1" dirty="0">
              <a:solidFill>
                <a:schemeClr val="bg1"/>
              </a:solidFill>
            </a:endParaRPr>
          </a:p>
          <a:p>
            <a:pPr algn="ctr" eaLnBrk="0" hangingPunct="0"/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979712" y="4077072"/>
            <a:ext cx="2438400" cy="121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Бизнес-планирование, </a:t>
            </a:r>
          </a:p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разработка технической документации</a:t>
            </a:r>
          </a:p>
          <a:p>
            <a:pPr algn="ctr" eaLnBrk="0" hangingPunct="0"/>
            <a:endParaRPr lang="ru-RU" sz="800" b="1" dirty="0">
              <a:solidFill>
                <a:schemeClr val="bg1"/>
              </a:solidFill>
            </a:endParaRPr>
          </a:p>
          <a:p>
            <a:pPr algn="ctr" eaLnBrk="0" hangingPunct="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644008" y="4005064"/>
            <a:ext cx="2209800" cy="121920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Поиск инвесторов, ведение переговоров, заключение </a:t>
            </a:r>
          </a:p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Договоров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 eaLnBrk="0" hangingPunct="0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6948264" y="4077072"/>
            <a:ext cx="2057400" cy="11430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 tIns="46800"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Оценка рыночной </a:t>
            </a:r>
          </a:p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и затратной </a:t>
            </a:r>
          </a:p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стоимости ОИС</a:t>
            </a:r>
          </a:p>
          <a:p>
            <a:pPr algn="ctr" eaLnBrk="0" hangingPunct="0"/>
            <a:endParaRPr lang="ru-RU" sz="800" b="1" dirty="0">
              <a:solidFill>
                <a:schemeClr val="bg1"/>
              </a:solidFill>
            </a:endParaRPr>
          </a:p>
          <a:p>
            <a:pPr algn="ctr" eaLnBrk="0" hangingPunct="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012160" y="5445224"/>
            <a:ext cx="2743200" cy="121920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endParaRPr lang="ru-RU" sz="1400" b="1" dirty="0" smtClean="0">
              <a:solidFill>
                <a:schemeClr val="bg1"/>
              </a:solidFill>
            </a:endParaRPr>
          </a:p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Сертификация</a:t>
            </a:r>
            <a:r>
              <a:rPr lang="ru-RU" sz="1400" b="1" dirty="0">
                <a:solidFill>
                  <a:schemeClr val="bg1"/>
                </a:solidFill>
              </a:rPr>
              <a:t>, паспортизация, разработка тех.условий</a:t>
            </a:r>
          </a:p>
          <a:p>
            <a:pPr algn="ctr" eaLnBrk="0" hangingPunct="0"/>
            <a:endParaRPr lang="ru-RU" sz="800" b="1" dirty="0">
              <a:solidFill>
                <a:schemeClr val="bg1"/>
              </a:solidFill>
            </a:endParaRPr>
          </a:p>
          <a:p>
            <a:pPr algn="ctr" eaLnBrk="0" hangingPunct="0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2411760" y="5445224"/>
            <a:ext cx="2743200" cy="1219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 tIns="334800"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Рекламная </a:t>
            </a:r>
          </a:p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деятельность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771800" y="116632"/>
            <a:ext cx="48245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Инновационная  деятельность</a:t>
            </a:r>
          </a:p>
          <a:p>
            <a:pPr algn="ctr" eaLnBrk="0" hangingPunct="0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около 200 патентов, </a:t>
            </a:r>
          </a:p>
          <a:p>
            <a:pPr algn="ctr" eaLnBrk="0" hangingPunct="0">
              <a:defRPr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поддерживается 57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340768"/>
            <a:ext cx="1440000" cy="210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patent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6988" y="188640"/>
            <a:ext cx="14970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76256" y="2564904"/>
            <a:ext cx="2057400" cy="1216025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 tIns="262800"/>
          <a:lstStyle/>
          <a:p>
            <a:pPr algn="ctr" eaLnBrk="0" hangingPunct="0"/>
            <a:r>
              <a:rPr lang="ru-RU" sz="1400" b="1" dirty="0">
                <a:solidFill>
                  <a:schemeClr val="bg1"/>
                </a:solidFill>
              </a:rPr>
              <a:t>Оценка </a:t>
            </a:r>
          </a:p>
          <a:p>
            <a:pPr algn="ctr" eaLnBrk="0" hangingPunct="0"/>
            <a:r>
              <a:rPr lang="ru-RU" sz="1400" b="1" dirty="0" smtClean="0">
                <a:solidFill>
                  <a:schemeClr val="bg1"/>
                </a:solidFill>
              </a:rPr>
              <a:t>конкурентоспособности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6" name="Picture 8" descr="patent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429000"/>
            <a:ext cx="14970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1196752"/>
            <a:ext cx="1079500" cy="9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4" descr="медаль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5589240"/>
            <a:ext cx="2030848" cy="108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276600" y="5943600"/>
            <a:ext cx="2667000" cy="609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Предоставление лицензии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162300" y="4914900"/>
            <a:ext cx="3009900" cy="49530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Коммерциализация ОИС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124200" y="1303338"/>
            <a:ext cx="3124200" cy="373062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600" b="1" dirty="0"/>
              <a:t>Научные исследования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124200" y="2171700"/>
            <a:ext cx="3048000" cy="4191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600" b="1" dirty="0"/>
              <a:t>Патентные исследования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131840" y="3068960"/>
            <a:ext cx="30480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 tIns="118800"/>
          <a:lstStyle/>
          <a:p>
            <a:pPr algn="ctr" eaLnBrk="0" hangingPunct="0"/>
            <a:r>
              <a:rPr lang="ru-RU" sz="1600" b="1" dirty="0"/>
              <a:t>Создание ОИС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124200" y="3962400"/>
            <a:ext cx="3048000" cy="457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 tIns="118800"/>
          <a:lstStyle/>
          <a:p>
            <a:pPr algn="ctr" eaLnBrk="0" hangingPunct="0"/>
            <a:r>
              <a:rPr lang="ru-RU" sz="1600" b="1" dirty="0"/>
              <a:t>Защита ОИС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4648200" y="16764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685800" y="5943600"/>
            <a:ext cx="2209800" cy="609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600" b="1">
                <a:solidFill>
                  <a:schemeClr val="bg1"/>
                </a:solidFill>
              </a:rPr>
              <a:t>Вклад в уставной </a:t>
            </a:r>
          </a:p>
          <a:p>
            <a:pPr algn="ctr" eaLnBrk="0" hangingPunct="0"/>
            <a:r>
              <a:rPr lang="ru-RU" sz="1600" b="1">
                <a:solidFill>
                  <a:schemeClr val="bg1"/>
                </a:solidFill>
              </a:rPr>
              <a:t>капитал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172200" y="5943600"/>
            <a:ext cx="2743200" cy="609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sz="1600" b="1">
                <a:solidFill>
                  <a:schemeClr val="bg1"/>
                </a:solidFill>
              </a:rPr>
              <a:t>Создание собственного производства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838200" y="228600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/>
          <a:lstStyle/>
          <a:p>
            <a:pPr algn="ctr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  Х  Е  М  А</a:t>
            </a:r>
          </a:p>
          <a:p>
            <a:pPr algn="ctr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создания и коммерциализации наукоемкой продукции</a:t>
            </a: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4648200" y="25908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4648200" y="35052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4648200" y="44196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>
            <a:off x="4648200" y="54102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H="1">
            <a:off x="2514600" y="5486400"/>
            <a:ext cx="5334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stealth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6172200" y="5486400"/>
            <a:ext cx="6096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stealth" w="med" len="med"/>
          </a:ln>
        </p:spPr>
        <p:txBody>
          <a:bodyPr wrap="none"/>
          <a:lstStyle/>
          <a:p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8" descr="patent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348880"/>
            <a:ext cx="14970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4" name="Object 18"/>
          <p:cNvGraphicFramePr>
            <a:graphicFrameLocks noChangeAspect="1"/>
          </p:cNvGraphicFramePr>
          <p:nvPr/>
        </p:nvGraphicFramePr>
        <p:xfrm>
          <a:off x="6444208" y="1052736"/>
          <a:ext cx="2314575" cy="1293813"/>
        </p:xfrm>
        <a:graphic>
          <a:graphicData uri="http://schemas.openxmlformats.org/presentationml/2006/ole">
            <p:oleObj spid="_x0000_s98308" name="Document" r:id="rId5" imgW="2009775" imgH="1123950" progId="">
              <p:embed/>
            </p:oleObj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179512" y="1340768"/>
          <a:ext cx="2814638" cy="2157413"/>
        </p:xfrm>
        <a:graphic>
          <a:graphicData uri="http://schemas.openxmlformats.org/presentationml/2006/ole">
            <p:oleObj spid="_x0000_s98309" name="CS ChemDraw Drawing" r:id="rId6" imgW="3230341" imgH="2477577" progId="">
              <p:embed/>
            </p:oleObj>
          </a:graphicData>
        </a:graphic>
      </p:graphicFrame>
      <p:pic>
        <p:nvPicPr>
          <p:cNvPr id="24" name="Рисунок 8" descr="эт1CMYK.JPG"/>
          <p:cNvPicPr>
            <a:picLocks noChangeAspect="1"/>
          </p:cNvPicPr>
          <p:nvPr/>
        </p:nvPicPr>
        <p:blipFill>
          <a:blip r:embed="rId7" cstate="print"/>
          <a:srcRect l="2275" r="2196"/>
          <a:stretch>
            <a:fillRect/>
          </a:stretch>
        </p:blipFill>
        <p:spPr bwMode="auto">
          <a:xfrm>
            <a:off x="6516216" y="4581128"/>
            <a:ext cx="2324100" cy="12525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D:\Tanja\Вэрва-ель\Регистрация\Свидетельство\Свидетельство_цв.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6" t="1886" r="2597" b="1669"/>
          <a:stretch>
            <a:fillRect/>
          </a:stretch>
        </p:blipFill>
        <p:spPr bwMode="auto">
          <a:xfrm>
            <a:off x="5364088" y="2564904"/>
            <a:ext cx="10874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9"/>
          <p:cNvGrpSpPr>
            <a:grpSpLocks/>
          </p:cNvGrpSpPr>
          <p:nvPr/>
        </p:nvGrpSpPr>
        <p:grpSpPr bwMode="auto">
          <a:xfrm>
            <a:off x="4503738" y="549275"/>
            <a:ext cx="1868487" cy="1943100"/>
            <a:chOff x="4215011" y="836712"/>
            <a:chExt cx="1869157" cy="1944481"/>
          </a:xfrm>
        </p:grpSpPr>
        <p:pic>
          <p:nvPicPr>
            <p:cNvPr id="102418" name="Рисунок 9" descr="IMGP754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837" t="27026" r="9459"/>
            <a:stretch>
              <a:fillRect/>
            </a:stretch>
          </p:blipFill>
          <p:spPr bwMode="auto">
            <a:xfrm>
              <a:off x="4215011" y="836712"/>
              <a:ext cx="1869157" cy="194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7" name="Прямоугольник 12"/>
            <p:cNvSpPr>
              <a:spLocks noChangeArrowheads="1"/>
            </p:cNvSpPr>
            <p:nvPr/>
          </p:nvSpPr>
          <p:spPr bwMode="auto">
            <a:xfrm>
              <a:off x="4281710" y="2318903"/>
              <a:ext cx="1716702" cy="462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rgbClr val="FFFF00"/>
                  </a:solidFill>
                  <a:cs typeface="Arial" charset="0"/>
                </a:rPr>
                <a:t>Вакуум-выпарная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rgbClr val="FFFF00"/>
                  </a:solidFill>
                  <a:cs typeface="Arial" charset="0"/>
                </a:rPr>
                <a:t>установка</a:t>
              </a:r>
            </a:p>
          </p:txBody>
        </p:sp>
      </p:grpSp>
      <p:grpSp>
        <p:nvGrpSpPr>
          <p:cNvPr id="3" name="Группа 29"/>
          <p:cNvGrpSpPr>
            <a:grpSpLocks/>
          </p:cNvGrpSpPr>
          <p:nvPr/>
        </p:nvGrpSpPr>
        <p:grpSpPr bwMode="auto">
          <a:xfrm>
            <a:off x="6875463" y="549275"/>
            <a:ext cx="1296987" cy="1979613"/>
            <a:chOff x="6444208" y="614927"/>
            <a:chExt cx="1296144" cy="1979590"/>
          </a:xfrm>
        </p:grpSpPr>
        <p:pic>
          <p:nvPicPr>
            <p:cNvPr id="102416" name="Рисунок 13" descr="IMG_143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99" t="15517" r="29630" b="7680"/>
            <a:stretch>
              <a:fillRect/>
            </a:stretch>
          </p:blipFill>
          <p:spPr bwMode="auto">
            <a:xfrm>
              <a:off x="6444208" y="614927"/>
              <a:ext cx="1296144" cy="194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5" name="Прямоугольник 14"/>
            <p:cNvSpPr>
              <a:spLocks noChangeArrowheads="1"/>
            </p:cNvSpPr>
            <p:nvPr/>
          </p:nvSpPr>
          <p:spPr bwMode="auto">
            <a:xfrm>
              <a:off x="6471177" y="2132559"/>
              <a:ext cx="1235859" cy="46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rgbClr val="FFFF00"/>
                  </a:solidFill>
                  <a:cs typeface="Arial" charset="0"/>
                </a:rPr>
                <a:t>Сушильный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rgbClr val="FFFF00"/>
                  </a:solidFill>
                  <a:cs typeface="Arial" charset="0"/>
                </a:rPr>
                <a:t>шкаф</a:t>
              </a:r>
            </a:p>
          </p:txBody>
        </p:sp>
      </p:grpSp>
      <p:grpSp>
        <p:nvGrpSpPr>
          <p:cNvPr id="4" name="Группа 18"/>
          <p:cNvGrpSpPr>
            <a:grpSpLocks/>
          </p:cNvGrpSpPr>
          <p:nvPr/>
        </p:nvGrpSpPr>
        <p:grpSpPr bwMode="auto">
          <a:xfrm>
            <a:off x="539750" y="549275"/>
            <a:ext cx="1439863" cy="1943100"/>
            <a:chOff x="467545" y="1196752"/>
            <a:chExt cx="1440160" cy="1944375"/>
          </a:xfrm>
        </p:grpSpPr>
        <p:pic>
          <p:nvPicPr>
            <p:cNvPr id="102414" name="Рисунок 4" descr="IMG_1430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1196752"/>
              <a:ext cx="1440160" cy="192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3" name="Прямоугольник 14"/>
            <p:cNvSpPr>
              <a:spLocks noChangeArrowheads="1"/>
            </p:cNvSpPr>
            <p:nvPr/>
          </p:nvSpPr>
          <p:spPr bwMode="auto">
            <a:xfrm>
              <a:off x="612038" y="2864721"/>
              <a:ext cx="1132120" cy="276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rgbClr val="FFFF00"/>
                  </a:solidFill>
                  <a:cs typeface="Arial" charset="0"/>
                </a:rPr>
                <a:t>Экстрактор</a:t>
              </a:r>
            </a:p>
          </p:txBody>
        </p:sp>
      </p:grpSp>
      <p:grpSp>
        <p:nvGrpSpPr>
          <p:cNvPr id="5" name="Группа 28"/>
          <p:cNvGrpSpPr>
            <a:grpSpLocks/>
          </p:cNvGrpSpPr>
          <p:nvPr/>
        </p:nvGrpSpPr>
        <p:grpSpPr bwMode="auto">
          <a:xfrm>
            <a:off x="2527300" y="549275"/>
            <a:ext cx="1468438" cy="1943100"/>
            <a:chOff x="2411760" y="620688"/>
            <a:chExt cx="1468270" cy="1944216"/>
          </a:xfrm>
        </p:grpSpPr>
        <p:pic>
          <p:nvPicPr>
            <p:cNvPr id="102412" name="Рисунок 3" descr="DSC04056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83" r="1389"/>
            <a:stretch>
              <a:fillRect/>
            </a:stretch>
          </p:blipFill>
          <p:spPr bwMode="auto">
            <a:xfrm>
              <a:off x="2411760" y="620688"/>
              <a:ext cx="1468270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1" name="Прямоугольник 15"/>
            <p:cNvSpPr>
              <a:spLocks noChangeArrowheads="1"/>
            </p:cNvSpPr>
            <p:nvPr/>
          </p:nvSpPr>
          <p:spPr bwMode="auto">
            <a:xfrm>
              <a:off x="2659382" y="2277402"/>
              <a:ext cx="1133345" cy="27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rgbClr val="FFFF00"/>
                  </a:solidFill>
                  <a:cs typeface="Arial" charset="0"/>
                </a:rPr>
                <a:t>Экстрактор</a:t>
              </a:r>
            </a:p>
          </p:txBody>
        </p:sp>
      </p:grpSp>
      <p:sp>
        <p:nvSpPr>
          <p:cNvPr id="2055" name="Прямоугольник 17"/>
          <p:cNvSpPr>
            <a:spLocks noChangeArrowheads="1"/>
          </p:cNvSpPr>
          <p:nvPr/>
        </p:nvSpPr>
        <p:spPr bwMode="auto">
          <a:xfrm>
            <a:off x="0" y="44450"/>
            <a:ext cx="911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996600"/>
                </a:solidFill>
                <a:cs typeface="Arial" charset="0"/>
              </a:rPr>
              <a:t>ТЕХНОЛОГИЧЕСКАЯ  ЛИНИЯ ПО ПРОИЗВОДСТВУ БИОПРЕПАРАТОВ</a:t>
            </a:r>
          </a:p>
        </p:txBody>
      </p:sp>
      <p:sp>
        <p:nvSpPr>
          <p:cNvPr id="2056" name="Прямоугольник 22"/>
          <p:cNvSpPr>
            <a:spLocks noChangeArrowheads="1"/>
          </p:cNvSpPr>
          <p:nvPr/>
        </p:nvSpPr>
        <p:spPr bwMode="auto">
          <a:xfrm>
            <a:off x="107950" y="2527300"/>
            <a:ext cx="8856663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cs typeface="Arial" charset="0"/>
              </a:rPr>
              <a:t>Малые инновационные предприятия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cs typeface="Arial" charset="0"/>
              </a:rPr>
              <a:t>ООО «Научно-технологическое предприятие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cs typeface="Arial" charset="0"/>
              </a:rPr>
              <a:t>Института химии Коми НЦ </a:t>
            </a:r>
            <a:r>
              <a:rPr lang="ru-RU" sz="1400" b="1" dirty="0" err="1">
                <a:solidFill>
                  <a:srgbClr val="1F497D"/>
                </a:solidFill>
                <a:cs typeface="Arial" charset="0"/>
              </a:rPr>
              <a:t>УрО</a:t>
            </a:r>
            <a:r>
              <a:rPr lang="ru-RU" sz="1400" b="1" dirty="0">
                <a:solidFill>
                  <a:srgbClr val="1F497D"/>
                </a:solidFill>
                <a:cs typeface="Arial" charset="0"/>
              </a:rPr>
              <a:t> РАН» и ООО «ВЭРВА»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1F497D"/>
                </a:solidFill>
                <a:cs typeface="Arial" charset="0"/>
              </a:rPr>
              <a:t>осуществляют производство препаратов до 20 т/год: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prstClr val="black"/>
                </a:solidFill>
                <a:cs typeface="Arial" charset="0"/>
              </a:rPr>
              <a:t>регулятор роста растений </a:t>
            </a:r>
            <a:r>
              <a:rPr lang="ru-RU" altLang="ru-RU" sz="1400" b="1" dirty="0" err="1">
                <a:solidFill>
                  <a:prstClr val="black"/>
                </a:solidFill>
                <a:cs typeface="Arial" charset="0"/>
              </a:rPr>
              <a:t>Вэрва</a:t>
            </a:r>
            <a:r>
              <a:rPr lang="ru-RU" altLang="ru-RU" sz="1400" b="1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altLang="ru-RU" sz="1400" dirty="0">
                <a:solidFill>
                  <a:prstClr val="black"/>
                </a:solidFill>
                <a:cs typeface="Arial" charset="0"/>
              </a:rPr>
              <a:t>(свидетельство о</a:t>
            </a:r>
            <a:r>
              <a:rPr lang="ru-RU" altLang="ru-RU" sz="1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Arial" charset="0"/>
              </a:rPr>
              <a:t>гос. регистрация №145-07-1604-1 от 21.11.2017г)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 err="1">
                <a:solidFill>
                  <a:prstClr val="black"/>
                </a:solidFill>
                <a:cs typeface="Arial" charset="0"/>
              </a:rPr>
              <a:t>фунгицидный</a:t>
            </a:r>
            <a:r>
              <a:rPr lang="ru-RU" altLang="ru-RU" sz="1400" b="1" dirty="0">
                <a:solidFill>
                  <a:prstClr val="black"/>
                </a:solidFill>
                <a:cs typeface="Arial" charset="0"/>
              </a:rPr>
              <a:t> препарат </a:t>
            </a:r>
            <a:r>
              <a:rPr lang="ru-RU" altLang="ru-RU" sz="1400" b="1" dirty="0" err="1">
                <a:solidFill>
                  <a:prstClr val="black"/>
                </a:solidFill>
                <a:cs typeface="Arial" charset="0"/>
              </a:rPr>
              <a:t>Вэрва</a:t>
            </a:r>
            <a:r>
              <a:rPr lang="ru-RU" altLang="ru-RU" sz="1400" b="1" dirty="0">
                <a:solidFill>
                  <a:prstClr val="black"/>
                </a:solidFill>
                <a:cs typeface="Arial" charset="0"/>
              </a:rPr>
              <a:t>-ель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ru-RU" altLang="ru-RU" sz="1400" dirty="0">
                <a:solidFill>
                  <a:prstClr val="black"/>
                </a:solidFill>
                <a:cs typeface="Arial" charset="0"/>
              </a:rPr>
              <a:t>(свидетельство о гос. регистрации № 145-07-676-1 от 08.06.2015г)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кормовая добавка </a:t>
            </a:r>
            <a:r>
              <a:rPr lang="ru-RU" sz="1400" b="1" dirty="0" err="1">
                <a:solidFill>
                  <a:prstClr val="black"/>
                </a:solidFill>
                <a:cs typeface="Arial" charset="0"/>
              </a:rPr>
              <a:t>Вэрва</a:t>
            </a:r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 для животных </a:t>
            </a:r>
            <a:br>
              <a:rPr lang="ru-RU" sz="1400" b="1" dirty="0">
                <a:solidFill>
                  <a:prstClr val="black"/>
                </a:solidFill>
                <a:cs typeface="Arial" charset="0"/>
              </a:rPr>
            </a:br>
            <a:r>
              <a:rPr lang="ru-RU" sz="1400" dirty="0">
                <a:solidFill>
                  <a:prstClr val="black"/>
                </a:solidFill>
                <a:cs typeface="Arial" charset="0"/>
              </a:rPr>
              <a:t>(</a:t>
            </a:r>
            <a:r>
              <a:rPr lang="ru-RU" sz="1400" dirty="0">
                <a:solidFill>
                  <a:srgbClr val="000000"/>
                </a:solidFill>
                <a:cs typeface="Arial" charset="0"/>
              </a:rPr>
              <a:t>свидетельство о гос. регистрации  № ПВР-2-5.0/02605 от 05.01.2011г)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prstClr val="black"/>
                </a:solidFill>
                <a:cs typeface="Arial" charset="0"/>
              </a:rPr>
              <a:t>пихтовый экстракт для ванн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>
                <a:solidFill>
                  <a:prstClr val="black"/>
                </a:solidFill>
                <a:cs typeface="Arial" charset="0"/>
              </a:rPr>
              <a:t>Разрабатывается технология получения</a:t>
            </a:r>
          </a:p>
        </p:txBody>
      </p:sp>
      <p:pic>
        <p:nvPicPr>
          <p:cNvPr id="10240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0" t="2277" r="1595" b="2162"/>
          <a:stretch>
            <a:fillRect/>
          </a:stretch>
        </p:blipFill>
        <p:spPr bwMode="auto">
          <a:xfrm>
            <a:off x="6444208" y="2636912"/>
            <a:ext cx="12128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Рисунок 5" descr="Свидетельство цв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t="3755" r="4681" b="3207"/>
          <a:stretch>
            <a:fillRect/>
          </a:stretch>
        </p:blipFill>
        <p:spPr bwMode="auto">
          <a:xfrm>
            <a:off x="7524328" y="2708920"/>
            <a:ext cx="1341438" cy="19446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Прямоугольник 27"/>
          <p:cNvSpPr>
            <a:spLocks noChangeArrowheads="1"/>
          </p:cNvSpPr>
          <p:nvPr/>
        </p:nvSpPr>
        <p:spPr bwMode="auto">
          <a:xfrm>
            <a:off x="-36513" y="5527675"/>
            <a:ext cx="6480721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25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ru-RU" sz="1400" dirty="0">
                <a:solidFill>
                  <a:srgbClr val="1F497D"/>
                </a:solidFill>
                <a:cs typeface="Arial" charset="0"/>
              </a:rPr>
              <a:t>Покупатели биопрепаратов: сельхозпредприятия и фермеры  Республики Коми,</a:t>
            </a:r>
          </a:p>
          <a:p>
            <a:pPr marL="1825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ru-RU" sz="1400" dirty="0">
                <a:solidFill>
                  <a:srgbClr val="1F497D"/>
                </a:solidFill>
                <a:cs typeface="Arial" charset="0"/>
              </a:rPr>
              <a:t>Южного ФО (Ростовская обл.), Северо-Кавказского ФО (Ставропольский край),</a:t>
            </a:r>
          </a:p>
          <a:p>
            <a:pPr marL="1825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ru-RU" sz="1400" dirty="0">
                <a:solidFill>
                  <a:srgbClr val="1F497D"/>
                </a:solidFill>
                <a:cs typeface="Arial" charset="0"/>
              </a:rPr>
              <a:t>Приволжского ФО (Чувашия, Кировская обл.)</a:t>
            </a:r>
          </a:p>
        </p:txBody>
      </p:sp>
      <p:pic>
        <p:nvPicPr>
          <p:cNvPr id="20" name="Picture 3" descr="C:\Users\Klochkova\Desktop\tchukitchev-vm_nt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4797152"/>
            <a:ext cx="1800000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56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619250" y="5021263"/>
            <a:ext cx="936625" cy="20796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2916238" y="328613"/>
            <a:ext cx="1439862" cy="2159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1000125" y="0"/>
            <a:ext cx="1428750" cy="144463"/>
          </a:xfrm>
          <a:prstGeom prst="rect">
            <a:avLst/>
          </a:prstGeom>
          <a:solidFill>
            <a:srgbClr val="FFC000"/>
          </a:solidFill>
          <a:ln w="25400">
            <a:noFill/>
            <a:miter lim="800000"/>
            <a:headEnd/>
            <a:tailEnd/>
          </a:ln>
        </p:spPr>
        <p:txBody>
          <a:bodyPr lIns="95596" tIns="47809" rIns="95596" bIns="47809" anchor="ctr"/>
          <a:lstStyle/>
          <a:p>
            <a:pPr algn="ctr" defTabSz="955675"/>
            <a:endParaRPr lang="en-US" sz="190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7" name="AutoShape 9"/>
          <p:cNvSpPr>
            <a:spLocks noChangeArrowheads="1"/>
          </p:cNvSpPr>
          <p:nvPr/>
        </p:nvSpPr>
        <p:spPr bwMode="auto">
          <a:xfrm>
            <a:off x="179388" y="260350"/>
            <a:ext cx="3097212" cy="18002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b="1">
                <a:solidFill>
                  <a:srgbClr val="808080"/>
                </a:solidFill>
                <a:ea typeface="ＭＳ Ｐゴシック" pitchFamily="34" charset="-128"/>
              </a:rPr>
              <a:t>СЕКТОРЫ</a:t>
            </a:r>
          </a:p>
          <a:p>
            <a:pPr algn="ctr" defTabSz="912813"/>
            <a:r>
              <a:rPr lang="ru-RU" b="1">
                <a:solidFill>
                  <a:srgbClr val="808080"/>
                </a:solidFill>
                <a:ea typeface="ＭＳ Ｐゴシック" pitchFamily="34" charset="-128"/>
              </a:rPr>
              <a:t>ЭКОНОМИКИ</a:t>
            </a:r>
          </a:p>
        </p:txBody>
      </p:sp>
      <p:sp>
        <p:nvSpPr>
          <p:cNvPr id="33798" name="Rectangle 10"/>
          <p:cNvSpPr>
            <a:spLocks noChangeArrowheads="1"/>
          </p:cNvSpPr>
          <p:nvPr/>
        </p:nvSpPr>
        <p:spPr bwMode="auto">
          <a:xfrm>
            <a:off x="2916238" y="617538"/>
            <a:ext cx="1439862" cy="2159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2916238" y="904875"/>
            <a:ext cx="1439862" cy="2159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00" name="Rectangle 12"/>
          <p:cNvSpPr>
            <a:spLocks noChangeArrowheads="1"/>
          </p:cNvSpPr>
          <p:nvPr/>
        </p:nvSpPr>
        <p:spPr bwMode="auto">
          <a:xfrm>
            <a:off x="4284663" y="280988"/>
            <a:ext cx="3368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8080"/>
                </a:solidFill>
                <a:ea typeface="ＭＳ Ｐゴシック" pitchFamily="34" charset="-128"/>
              </a:rPr>
              <a:t>МЕДИЦИНА И ЗДРАВООХРАНЕНИЕ</a:t>
            </a:r>
            <a:r>
              <a:rPr lang="ru-RU" sz="1400">
                <a:solidFill>
                  <a:srgbClr val="808080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33801" name="Rectangle 13"/>
          <p:cNvSpPr>
            <a:spLocks noChangeArrowheads="1"/>
          </p:cNvSpPr>
          <p:nvPr/>
        </p:nvSpPr>
        <p:spPr bwMode="auto">
          <a:xfrm>
            <a:off x="4284663" y="573088"/>
            <a:ext cx="4222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8080"/>
                </a:solidFill>
                <a:ea typeface="ＭＳ Ｐゴシック" pitchFamily="34" charset="-128"/>
              </a:rPr>
              <a:t>ФАРМАЦЕВТИЧЕСКАЯ ПРОМЫШЛЕННОСТЬ </a:t>
            </a:r>
          </a:p>
        </p:txBody>
      </p:sp>
      <p:sp>
        <p:nvSpPr>
          <p:cNvPr id="33802" name="Rectangle 14"/>
          <p:cNvSpPr>
            <a:spLocks noChangeArrowheads="1"/>
          </p:cNvSpPr>
          <p:nvPr/>
        </p:nvSpPr>
        <p:spPr bwMode="auto">
          <a:xfrm>
            <a:off x="4284663" y="860425"/>
            <a:ext cx="3462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8080"/>
                </a:solidFill>
                <a:ea typeface="ＭＳ Ｐゴシック" pitchFamily="34" charset="-128"/>
              </a:rPr>
              <a:t>ХИМИЧЕСКАЯ ПРОМЫШЛЕННОСТЬ </a:t>
            </a:r>
          </a:p>
        </p:txBody>
      </p:sp>
      <p:sp>
        <p:nvSpPr>
          <p:cNvPr id="33803" name="Rectangle 15"/>
          <p:cNvSpPr>
            <a:spLocks noChangeArrowheads="1"/>
          </p:cNvSpPr>
          <p:nvPr/>
        </p:nvSpPr>
        <p:spPr bwMode="auto">
          <a:xfrm>
            <a:off x="2916238" y="1193800"/>
            <a:ext cx="1439862" cy="2159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04" name="Rectangle 16"/>
          <p:cNvSpPr>
            <a:spLocks noChangeArrowheads="1"/>
          </p:cNvSpPr>
          <p:nvPr/>
        </p:nvSpPr>
        <p:spPr bwMode="auto">
          <a:xfrm>
            <a:off x="4284663" y="1149350"/>
            <a:ext cx="4443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8080"/>
                </a:solidFill>
                <a:ea typeface="ＭＳ Ｐゴシック" pitchFamily="34" charset="-128"/>
              </a:rPr>
              <a:t>БИОТЕХНОЛОГИЧЕСКАЯ ПРОМЫШЛЕННОСТЬ </a:t>
            </a:r>
          </a:p>
        </p:txBody>
      </p:sp>
      <p:sp>
        <p:nvSpPr>
          <p:cNvPr id="33805" name="Rectangle 17"/>
          <p:cNvSpPr>
            <a:spLocks noChangeArrowheads="1"/>
          </p:cNvSpPr>
          <p:nvPr/>
        </p:nvSpPr>
        <p:spPr bwMode="auto">
          <a:xfrm>
            <a:off x="2916238" y="1481138"/>
            <a:ext cx="1439862" cy="2159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06" name="Rectangle 18"/>
          <p:cNvSpPr>
            <a:spLocks noChangeArrowheads="1"/>
          </p:cNvSpPr>
          <p:nvPr/>
        </p:nvSpPr>
        <p:spPr bwMode="auto">
          <a:xfrm>
            <a:off x="4286250" y="1438275"/>
            <a:ext cx="382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8080"/>
                </a:solidFill>
                <a:ea typeface="ＭＳ Ｐゴシック" pitchFamily="34" charset="-128"/>
              </a:rPr>
              <a:t>ПРОИЗВОДСТВО НОВЫХ МАТЕРИАЛОВ </a:t>
            </a:r>
          </a:p>
        </p:txBody>
      </p:sp>
      <p:sp>
        <p:nvSpPr>
          <p:cNvPr id="33807" name="Rectangle 19"/>
          <p:cNvSpPr>
            <a:spLocks noChangeArrowheads="1"/>
          </p:cNvSpPr>
          <p:nvPr/>
        </p:nvSpPr>
        <p:spPr bwMode="auto">
          <a:xfrm>
            <a:off x="2916238" y="1770063"/>
            <a:ext cx="1439862" cy="2159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08" name="Rectangle 20"/>
          <p:cNvSpPr>
            <a:spLocks noChangeArrowheads="1"/>
          </p:cNvSpPr>
          <p:nvPr/>
        </p:nvSpPr>
        <p:spPr bwMode="auto">
          <a:xfrm>
            <a:off x="4284663" y="1724025"/>
            <a:ext cx="370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8080"/>
                </a:solidFill>
                <a:ea typeface="ＭＳ Ｐゴシック" pitchFamily="34" charset="-128"/>
              </a:rPr>
              <a:t>ПРИБОРОСТРОЕНИЕ И ЭЛЕКТРОНИКА </a:t>
            </a:r>
          </a:p>
        </p:txBody>
      </p:sp>
      <p:sp>
        <p:nvSpPr>
          <p:cNvPr id="33809" name="Line 21"/>
          <p:cNvSpPr>
            <a:spLocks noChangeShapeType="1"/>
          </p:cNvSpPr>
          <p:nvPr/>
        </p:nvSpPr>
        <p:spPr bwMode="auto">
          <a:xfrm>
            <a:off x="360363" y="2205038"/>
            <a:ext cx="8459787" cy="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 lIns="65298" tIns="32649" rIns="65298" bIns="32649"/>
          <a:lstStyle/>
          <a:p>
            <a:endParaRPr lang="ru-RU"/>
          </a:p>
        </p:txBody>
      </p:sp>
      <p:sp>
        <p:nvSpPr>
          <p:cNvPr id="33810" name="AutoShape 22"/>
          <p:cNvSpPr>
            <a:spLocks noChangeArrowheads="1"/>
          </p:cNvSpPr>
          <p:nvPr/>
        </p:nvSpPr>
        <p:spPr bwMode="auto">
          <a:xfrm>
            <a:off x="179388" y="2278063"/>
            <a:ext cx="2016125" cy="720725"/>
          </a:xfrm>
          <a:prstGeom prst="roundRect">
            <a:avLst>
              <a:gd name="adj" fmla="val 16667"/>
            </a:avLst>
          </a:prstGeom>
          <a:solidFill>
            <a:srgbClr val="8000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b="1">
                <a:solidFill>
                  <a:srgbClr val="FFFFFF"/>
                </a:solidFill>
                <a:ea typeface="ＭＳ Ｐゴシック" pitchFamily="34" charset="-128"/>
              </a:rPr>
              <a:t>ПРОДУКЦИЯ</a:t>
            </a:r>
          </a:p>
          <a:p>
            <a:pPr algn="ctr" defTabSz="912813"/>
            <a:r>
              <a:rPr lang="ru-RU" b="1">
                <a:solidFill>
                  <a:srgbClr val="FFFFFF"/>
                </a:solidFill>
                <a:ea typeface="ＭＳ Ｐゴシック" pitchFamily="34" charset="-128"/>
              </a:rPr>
              <a:t>ПЛАТФОРМЫ</a:t>
            </a:r>
          </a:p>
        </p:txBody>
      </p:sp>
      <p:sp>
        <p:nvSpPr>
          <p:cNvPr id="33811" name="Line 23"/>
          <p:cNvSpPr>
            <a:spLocks noChangeShapeType="1"/>
          </p:cNvSpPr>
          <p:nvPr/>
        </p:nvSpPr>
        <p:spPr bwMode="auto">
          <a:xfrm>
            <a:off x="323850" y="3070225"/>
            <a:ext cx="8459788" cy="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 lIns="65298" tIns="32649" rIns="65298" bIns="32649"/>
          <a:lstStyle/>
          <a:p>
            <a:endParaRPr lang="ru-RU"/>
          </a:p>
        </p:txBody>
      </p:sp>
      <p:sp>
        <p:nvSpPr>
          <p:cNvPr id="33812" name="AutoShape 24"/>
          <p:cNvSpPr>
            <a:spLocks noChangeArrowheads="1"/>
          </p:cNvSpPr>
          <p:nvPr/>
        </p:nvSpPr>
        <p:spPr bwMode="auto">
          <a:xfrm>
            <a:off x="177800" y="3500438"/>
            <a:ext cx="2017713" cy="720725"/>
          </a:xfrm>
          <a:prstGeom prst="roundRect">
            <a:avLst>
              <a:gd name="adj" fmla="val 16667"/>
            </a:avLst>
          </a:prstGeom>
          <a:solidFill>
            <a:srgbClr val="9933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b="1">
                <a:solidFill>
                  <a:srgbClr val="FFFFFF"/>
                </a:solidFill>
                <a:ea typeface="ＭＳ Ｐゴシック" pitchFamily="34" charset="-128"/>
              </a:rPr>
              <a:t>ТЕХНОЛОГИИ</a:t>
            </a:r>
          </a:p>
        </p:txBody>
      </p:sp>
      <p:sp>
        <p:nvSpPr>
          <p:cNvPr id="33813" name="Line 25"/>
          <p:cNvSpPr>
            <a:spLocks noChangeShapeType="1"/>
          </p:cNvSpPr>
          <p:nvPr/>
        </p:nvSpPr>
        <p:spPr bwMode="auto">
          <a:xfrm>
            <a:off x="323850" y="4797425"/>
            <a:ext cx="8459788" cy="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 lIns="65298" tIns="32649" rIns="65298" bIns="32649"/>
          <a:lstStyle/>
          <a:p>
            <a:endParaRPr lang="ru-RU"/>
          </a:p>
        </p:txBody>
      </p:sp>
      <p:sp>
        <p:nvSpPr>
          <p:cNvPr id="33814" name="AutoShape 26"/>
          <p:cNvSpPr>
            <a:spLocks noChangeArrowheads="1"/>
          </p:cNvSpPr>
          <p:nvPr/>
        </p:nvSpPr>
        <p:spPr bwMode="auto">
          <a:xfrm>
            <a:off x="179388" y="4941888"/>
            <a:ext cx="2016125" cy="1916112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b="1">
                <a:solidFill>
                  <a:srgbClr val="800000"/>
                </a:solidFill>
                <a:ea typeface="ＭＳ Ｐゴシック" pitchFamily="34" charset="-128"/>
              </a:rPr>
              <a:t>УЧАСТНИКИ</a:t>
            </a:r>
          </a:p>
        </p:txBody>
      </p:sp>
      <p:sp>
        <p:nvSpPr>
          <p:cNvPr id="33815" name="Rectangle 27"/>
          <p:cNvSpPr>
            <a:spLocks noChangeArrowheads="1"/>
          </p:cNvSpPr>
          <p:nvPr/>
        </p:nvSpPr>
        <p:spPr bwMode="auto">
          <a:xfrm>
            <a:off x="2525713" y="4967288"/>
            <a:ext cx="6149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0000"/>
                </a:solidFill>
                <a:ea typeface="ＭＳ Ｐゴシック" pitchFamily="34" charset="-128"/>
              </a:rPr>
              <a:t>ВУЗЫ, НИИ РАМН И НИИ РАН, ИССЛЕДОВАТЕЛЬСКИЕ ЦЕНТРЫ</a:t>
            </a:r>
            <a:r>
              <a:rPr lang="ru-RU" sz="1400">
                <a:solidFill>
                  <a:srgbClr val="800000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33816" name="Rectangle 28"/>
          <p:cNvSpPr>
            <a:spLocks noChangeArrowheads="1"/>
          </p:cNvSpPr>
          <p:nvPr/>
        </p:nvSpPr>
        <p:spPr bwMode="auto">
          <a:xfrm>
            <a:off x="1619250" y="5516563"/>
            <a:ext cx="936625" cy="20796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17" name="Rectangle 29"/>
          <p:cNvSpPr>
            <a:spLocks noChangeArrowheads="1"/>
          </p:cNvSpPr>
          <p:nvPr/>
        </p:nvSpPr>
        <p:spPr bwMode="auto">
          <a:xfrm>
            <a:off x="2525713" y="5367338"/>
            <a:ext cx="66182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0000"/>
                </a:solidFill>
                <a:ea typeface="ＭＳ Ｐゴシック" pitchFamily="34" charset="-128"/>
              </a:rPr>
              <a:t>ГОСУДАРСТВЕННЫЕ ОРГАНИЗАЦИИ МИНОБРНАУКИ, МИНЗДРАВ, МИНПРОМТОРГ, МИНЭКОНОМРАЗВИТИЯ</a:t>
            </a:r>
          </a:p>
        </p:txBody>
      </p:sp>
      <p:sp>
        <p:nvSpPr>
          <p:cNvPr id="33818" name="Rectangle 30"/>
          <p:cNvSpPr>
            <a:spLocks noChangeArrowheads="1"/>
          </p:cNvSpPr>
          <p:nvPr/>
        </p:nvSpPr>
        <p:spPr bwMode="auto">
          <a:xfrm>
            <a:off x="1619250" y="6021388"/>
            <a:ext cx="936625" cy="20796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19" name="Rectangle 31"/>
          <p:cNvSpPr>
            <a:spLocks noChangeArrowheads="1"/>
          </p:cNvSpPr>
          <p:nvPr/>
        </p:nvSpPr>
        <p:spPr bwMode="auto">
          <a:xfrm>
            <a:off x="2525713" y="5927725"/>
            <a:ext cx="66182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0000"/>
                </a:solidFill>
                <a:ea typeface="ＭＳ Ｐゴシック" pitchFamily="34" charset="-128"/>
              </a:rPr>
              <a:t>ГОСКОРПОРАЦИИ: «РОСТЕХНОЛОГИИ», «ТРВ», «РОСАТОМ»</a:t>
            </a:r>
          </a:p>
          <a:p>
            <a:pPr defTabSz="912813"/>
            <a:r>
              <a:rPr lang="ru-RU" sz="1400" b="1">
                <a:solidFill>
                  <a:srgbClr val="800000"/>
                </a:solidFill>
                <a:ea typeface="ＭＳ Ｐゴシック" pitchFamily="34" charset="-128"/>
              </a:rPr>
              <a:t>ФГУПы (ФГУП НПО «МИКРОГЕН»), КОМПАНИИ С ГОСУЧАСТИЕМ</a:t>
            </a:r>
          </a:p>
        </p:txBody>
      </p:sp>
      <p:sp>
        <p:nvSpPr>
          <p:cNvPr id="33820" name="Rectangle 32"/>
          <p:cNvSpPr>
            <a:spLocks noChangeArrowheads="1"/>
          </p:cNvSpPr>
          <p:nvPr/>
        </p:nvSpPr>
        <p:spPr bwMode="auto">
          <a:xfrm>
            <a:off x="1619250" y="6559550"/>
            <a:ext cx="936625" cy="20796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21" name="Rectangle 33"/>
          <p:cNvSpPr>
            <a:spLocks noChangeArrowheads="1"/>
          </p:cNvSpPr>
          <p:nvPr/>
        </p:nvSpPr>
        <p:spPr bwMode="auto">
          <a:xfrm>
            <a:off x="2525713" y="6505575"/>
            <a:ext cx="2870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4" tIns="45640" rIns="91264" bIns="45640" anchor="ctr">
            <a:spAutoFit/>
          </a:bodyPr>
          <a:lstStyle/>
          <a:p>
            <a:pPr defTabSz="912813"/>
            <a:r>
              <a:rPr lang="ru-RU" sz="1400" b="1">
                <a:solidFill>
                  <a:srgbClr val="800000"/>
                </a:solidFill>
                <a:ea typeface="ＭＳ Ｐゴシック" pitchFamily="34" charset="-128"/>
              </a:rPr>
              <a:t>ДРУГИЕ  БИЗНЕС-ПАРТНЕРЫ</a:t>
            </a:r>
          </a:p>
        </p:txBody>
      </p:sp>
      <p:sp>
        <p:nvSpPr>
          <p:cNvPr id="33822" name="AutoShape 34"/>
          <p:cNvSpPr>
            <a:spLocks noChangeArrowheads="1"/>
          </p:cNvSpPr>
          <p:nvPr/>
        </p:nvSpPr>
        <p:spPr bwMode="auto">
          <a:xfrm>
            <a:off x="2339975" y="2243138"/>
            <a:ext cx="1439863" cy="792162"/>
          </a:xfrm>
          <a:prstGeom prst="roundRect">
            <a:avLst>
              <a:gd name="adj" fmla="val 16667"/>
            </a:avLst>
          </a:prstGeom>
          <a:solidFill>
            <a:srgbClr val="8000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Инновационные 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фармацевтические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препараты</a:t>
            </a:r>
          </a:p>
        </p:txBody>
      </p:sp>
      <p:sp>
        <p:nvSpPr>
          <p:cNvPr id="33823" name="AutoShape 35"/>
          <p:cNvSpPr>
            <a:spLocks noChangeArrowheads="1"/>
          </p:cNvSpPr>
          <p:nvPr/>
        </p:nvSpPr>
        <p:spPr bwMode="auto">
          <a:xfrm>
            <a:off x="6156325" y="2243138"/>
            <a:ext cx="1368425" cy="792162"/>
          </a:xfrm>
          <a:prstGeom prst="roundRect">
            <a:avLst>
              <a:gd name="adj" fmla="val 16667"/>
            </a:avLst>
          </a:prstGeom>
          <a:solidFill>
            <a:srgbClr val="8000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Новые 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медицинские 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материалы</a:t>
            </a:r>
          </a:p>
        </p:txBody>
      </p:sp>
      <p:sp>
        <p:nvSpPr>
          <p:cNvPr id="33824" name="AutoShape 36"/>
          <p:cNvSpPr>
            <a:spLocks noChangeArrowheads="1"/>
          </p:cNvSpPr>
          <p:nvPr/>
        </p:nvSpPr>
        <p:spPr bwMode="auto">
          <a:xfrm>
            <a:off x="7596188" y="2243138"/>
            <a:ext cx="1368425" cy="792162"/>
          </a:xfrm>
          <a:prstGeom prst="roundRect">
            <a:avLst>
              <a:gd name="adj" fmla="val 16667"/>
            </a:avLst>
          </a:prstGeom>
          <a:solidFill>
            <a:srgbClr val="8000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Приборы для 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диагностики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и лечения</a:t>
            </a:r>
          </a:p>
        </p:txBody>
      </p:sp>
      <p:sp>
        <p:nvSpPr>
          <p:cNvPr id="33825" name="Oval 37"/>
          <p:cNvSpPr>
            <a:spLocks noChangeArrowheads="1"/>
          </p:cNvSpPr>
          <p:nvPr/>
        </p:nvSpPr>
        <p:spPr bwMode="auto">
          <a:xfrm>
            <a:off x="5795963" y="3544888"/>
            <a:ext cx="1223962" cy="5048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26" name="Oval 39"/>
          <p:cNvSpPr>
            <a:spLocks noChangeArrowheads="1"/>
          </p:cNvSpPr>
          <p:nvPr/>
        </p:nvSpPr>
        <p:spPr bwMode="auto">
          <a:xfrm>
            <a:off x="4930775" y="3113088"/>
            <a:ext cx="1223963" cy="504825"/>
          </a:xfrm>
          <a:prstGeom prst="ellipse">
            <a:avLst/>
          </a:prstGeom>
          <a:solidFill>
            <a:srgbClr val="FF6600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27" name="Oval 40"/>
          <p:cNvSpPr>
            <a:spLocks noChangeArrowheads="1"/>
          </p:cNvSpPr>
          <p:nvPr/>
        </p:nvSpPr>
        <p:spPr bwMode="auto">
          <a:xfrm>
            <a:off x="4067175" y="3471863"/>
            <a:ext cx="1223963" cy="504825"/>
          </a:xfrm>
          <a:prstGeom prst="ellipse">
            <a:avLst/>
          </a:prstGeom>
          <a:solidFill>
            <a:srgbClr val="993300">
              <a:alpha val="10196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28" name="Oval 41"/>
          <p:cNvSpPr>
            <a:spLocks noChangeArrowheads="1"/>
          </p:cNvSpPr>
          <p:nvPr/>
        </p:nvSpPr>
        <p:spPr bwMode="auto">
          <a:xfrm>
            <a:off x="4067175" y="3832225"/>
            <a:ext cx="1223963" cy="5048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29" name="Oval 42"/>
          <p:cNvSpPr>
            <a:spLocks noChangeArrowheads="1"/>
          </p:cNvSpPr>
          <p:nvPr/>
        </p:nvSpPr>
        <p:spPr bwMode="auto">
          <a:xfrm>
            <a:off x="5578475" y="3184525"/>
            <a:ext cx="1223963" cy="504825"/>
          </a:xfrm>
          <a:prstGeom prst="ellipse">
            <a:avLst/>
          </a:prstGeom>
          <a:solidFill>
            <a:srgbClr val="993366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0" name="Oval 44"/>
          <p:cNvSpPr>
            <a:spLocks noChangeArrowheads="1"/>
          </p:cNvSpPr>
          <p:nvPr/>
        </p:nvSpPr>
        <p:spPr bwMode="auto">
          <a:xfrm>
            <a:off x="4354513" y="3184525"/>
            <a:ext cx="1223962" cy="504825"/>
          </a:xfrm>
          <a:prstGeom prst="ellipse">
            <a:avLst/>
          </a:prstGeom>
          <a:solidFill>
            <a:srgbClr val="993300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1" name="Oval 45"/>
          <p:cNvSpPr>
            <a:spLocks noChangeArrowheads="1"/>
          </p:cNvSpPr>
          <p:nvPr/>
        </p:nvSpPr>
        <p:spPr bwMode="auto">
          <a:xfrm>
            <a:off x="5795963" y="3832225"/>
            <a:ext cx="1223962" cy="504825"/>
          </a:xfrm>
          <a:prstGeom prst="ellipse">
            <a:avLst/>
          </a:prstGeom>
          <a:solidFill>
            <a:srgbClr val="FF6600">
              <a:alpha val="10196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2" name="Oval 46"/>
          <p:cNvSpPr>
            <a:spLocks noChangeArrowheads="1"/>
          </p:cNvSpPr>
          <p:nvPr/>
        </p:nvSpPr>
        <p:spPr bwMode="auto">
          <a:xfrm>
            <a:off x="4916488" y="4264025"/>
            <a:ext cx="1223962" cy="504825"/>
          </a:xfrm>
          <a:prstGeom prst="ellipse">
            <a:avLst/>
          </a:prstGeom>
          <a:solidFill>
            <a:srgbClr val="FF9900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3" name="Oval 47"/>
          <p:cNvSpPr>
            <a:spLocks noChangeArrowheads="1"/>
          </p:cNvSpPr>
          <p:nvPr/>
        </p:nvSpPr>
        <p:spPr bwMode="auto">
          <a:xfrm>
            <a:off x="5564188" y="4191000"/>
            <a:ext cx="1223962" cy="504825"/>
          </a:xfrm>
          <a:prstGeom prst="ellipse">
            <a:avLst/>
          </a:prstGeom>
          <a:solidFill>
            <a:srgbClr val="800000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4" name="Oval 48"/>
          <p:cNvSpPr>
            <a:spLocks noChangeArrowheads="1"/>
          </p:cNvSpPr>
          <p:nvPr/>
        </p:nvSpPr>
        <p:spPr bwMode="auto">
          <a:xfrm>
            <a:off x="4340225" y="4191000"/>
            <a:ext cx="1223963" cy="504825"/>
          </a:xfrm>
          <a:prstGeom prst="ellipse">
            <a:avLst/>
          </a:prstGeom>
          <a:solidFill>
            <a:srgbClr val="800000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5" name="Oval 49"/>
          <p:cNvSpPr>
            <a:spLocks noChangeArrowheads="1"/>
          </p:cNvSpPr>
          <p:nvPr/>
        </p:nvSpPr>
        <p:spPr bwMode="auto">
          <a:xfrm>
            <a:off x="4930775" y="3975100"/>
            <a:ext cx="1223963" cy="504825"/>
          </a:xfrm>
          <a:prstGeom prst="ellipse">
            <a:avLst/>
          </a:prstGeom>
          <a:solidFill>
            <a:srgbClr val="FF0000">
              <a:alpha val="10196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6" name="Oval 50"/>
          <p:cNvSpPr>
            <a:spLocks noChangeArrowheads="1"/>
          </p:cNvSpPr>
          <p:nvPr/>
        </p:nvSpPr>
        <p:spPr bwMode="auto">
          <a:xfrm>
            <a:off x="4930775" y="3400425"/>
            <a:ext cx="1223963" cy="504825"/>
          </a:xfrm>
          <a:prstGeom prst="ellipse">
            <a:avLst/>
          </a:prstGeom>
          <a:solidFill>
            <a:srgbClr val="FF0000">
              <a:alpha val="10196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7" name="Oval 51"/>
          <p:cNvSpPr>
            <a:spLocks noChangeArrowheads="1"/>
          </p:cNvSpPr>
          <p:nvPr/>
        </p:nvSpPr>
        <p:spPr bwMode="auto">
          <a:xfrm>
            <a:off x="4211638" y="3659188"/>
            <a:ext cx="1223962" cy="504825"/>
          </a:xfrm>
          <a:prstGeom prst="ellipse">
            <a:avLst/>
          </a:prstGeom>
          <a:solidFill>
            <a:srgbClr val="FFCC99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8" name="Oval 52"/>
          <p:cNvSpPr>
            <a:spLocks noChangeArrowheads="1"/>
          </p:cNvSpPr>
          <p:nvPr/>
        </p:nvSpPr>
        <p:spPr bwMode="auto">
          <a:xfrm>
            <a:off x="5722938" y="3687763"/>
            <a:ext cx="1223962" cy="504825"/>
          </a:xfrm>
          <a:prstGeom prst="ellipse">
            <a:avLst/>
          </a:prstGeom>
          <a:solidFill>
            <a:srgbClr val="FFCC99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39" name="Oval 53"/>
          <p:cNvSpPr>
            <a:spLocks noChangeArrowheads="1"/>
          </p:cNvSpPr>
          <p:nvPr/>
        </p:nvSpPr>
        <p:spPr bwMode="auto">
          <a:xfrm>
            <a:off x="4498975" y="3673475"/>
            <a:ext cx="1223963" cy="504825"/>
          </a:xfrm>
          <a:prstGeom prst="ellipse">
            <a:avLst/>
          </a:prstGeom>
          <a:solidFill>
            <a:srgbClr val="993300">
              <a:alpha val="10196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40" name="Oval 54"/>
          <p:cNvSpPr>
            <a:spLocks noChangeArrowheads="1"/>
          </p:cNvSpPr>
          <p:nvPr/>
        </p:nvSpPr>
        <p:spPr bwMode="auto">
          <a:xfrm>
            <a:off x="5507038" y="3687763"/>
            <a:ext cx="1223962" cy="504825"/>
          </a:xfrm>
          <a:prstGeom prst="ellipse">
            <a:avLst/>
          </a:prstGeom>
          <a:solidFill>
            <a:srgbClr val="003300">
              <a:alpha val="1098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41" name="Oval 55"/>
          <p:cNvSpPr>
            <a:spLocks noChangeArrowheads="1"/>
          </p:cNvSpPr>
          <p:nvPr/>
        </p:nvSpPr>
        <p:spPr bwMode="auto">
          <a:xfrm>
            <a:off x="4284663" y="3357563"/>
            <a:ext cx="2519362" cy="1150937"/>
          </a:xfrm>
          <a:prstGeom prst="ellipse">
            <a:avLst/>
          </a:prstGeom>
          <a:solidFill>
            <a:srgbClr val="993300">
              <a:alpha val="50195"/>
            </a:srgbClr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lIns="91264" tIns="45640" rIns="91264" bIns="45640" anchor="ctr"/>
          <a:lstStyle/>
          <a:p>
            <a:pPr algn="ctr" defTabSz="912813"/>
            <a:r>
              <a:rPr lang="ru-RU" sz="1600" b="1">
                <a:solidFill>
                  <a:srgbClr val="FFFFFF"/>
                </a:solidFill>
                <a:ea typeface="ＭＳ Ｐゴシック" pitchFamily="34" charset="-128"/>
              </a:rPr>
              <a:t>ТП «Медицина будущего» </a:t>
            </a:r>
          </a:p>
        </p:txBody>
      </p:sp>
      <p:sp>
        <p:nvSpPr>
          <p:cNvPr id="33842" name="Oval 57"/>
          <p:cNvSpPr>
            <a:spLocks noChangeArrowheads="1"/>
          </p:cNvSpPr>
          <p:nvPr/>
        </p:nvSpPr>
        <p:spPr bwMode="auto">
          <a:xfrm>
            <a:off x="6156325" y="3673475"/>
            <a:ext cx="1223963" cy="504825"/>
          </a:xfrm>
          <a:prstGeom prst="ellipse">
            <a:avLst/>
          </a:prstGeom>
          <a:solidFill>
            <a:srgbClr val="4D4D4D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43" name="Oval 58"/>
          <p:cNvSpPr>
            <a:spLocks noChangeArrowheads="1"/>
          </p:cNvSpPr>
          <p:nvPr/>
        </p:nvSpPr>
        <p:spPr bwMode="auto">
          <a:xfrm>
            <a:off x="3708400" y="3644900"/>
            <a:ext cx="1223963" cy="504825"/>
          </a:xfrm>
          <a:prstGeom prst="ellipse">
            <a:avLst/>
          </a:prstGeom>
          <a:solidFill>
            <a:srgbClr val="4D4D4D">
              <a:alpha val="20000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defTabSz="912813"/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844" name="Rectangle 59"/>
          <p:cNvSpPr>
            <a:spLocks noChangeArrowheads="1"/>
          </p:cNvSpPr>
          <p:nvPr/>
        </p:nvSpPr>
        <p:spPr bwMode="auto">
          <a:xfrm>
            <a:off x="2268538" y="3235325"/>
            <a:ext cx="2170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>
            <a:spAutoFit/>
          </a:bodyPr>
          <a:lstStyle/>
          <a:p>
            <a:pPr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Геномные и постгеномные</a:t>
            </a:r>
          </a:p>
        </p:txBody>
      </p:sp>
      <p:sp>
        <p:nvSpPr>
          <p:cNvPr id="33845" name="Rectangle 60"/>
          <p:cNvSpPr>
            <a:spLocks noChangeArrowheads="1"/>
          </p:cNvSpPr>
          <p:nvPr/>
        </p:nvSpPr>
        <p:spPr bwMode="auto">
          <a:xfrm>
            <a:off x="2987675" y="3667125"/>
            <a:ext cx="1014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>
            <a:spAutoFit/>
          </a:bodyPr>
          <a:lstStyle/>
          <a:p>
            <a:pPr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Клеточные</a:t>
            </a:r>
          </a:p>
        </p:txBody>
      </p:sp>
      <p:sp>
        <p:nvSpPr>
          <p:cNvPr id="33846" name="Rectangle 61"/>
          <p:cNvSpPr>
            <a:spLocks noChangeArrowheads="1"/>
          </p:cNvSpPr>
          <p:nvPr/>
        </p:nvSpPr>
        <p:spPr bwMode="auto">
          <a:xfrm>
            <a:off x="7050088" y="4076700"/>
            <a:ext cx="2097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>
            <a:spAutoFit/>
          </a:bodyPr>
          <a:lstStyle/>
          <a:p>
            <a:pPr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Технологии биоинженерии</a:t>
            </a:r>
          </a:p>
        </p:txBody>
      </p:sp>
      <p:sp>
        <p:nvSpPr>
          <p:cNvPr id="33847" name="Rectangle 62"/>
          <p:cNvSpPr>
            <a:spLocks noChangeArrowheads="1"/>
          </p:cNvSpPr>
          <p:nvPr/>
        </p:nvSpPr>
        <p:spPr bwMode="auto">
          <a:xfrm>
            <a:off x="6570663" y="3141663"/>
            <a:ext cx="2573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64" tIns="45640" rIns="91264" bIns="45640">
            <a:spAutoFit/>
          </a:bodyPr>
          <a:lstStyle/>
          <a:p>
            <a:pPr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Биоинформационные</a:t>
            </a:r>
          </a:p>
        </p:txBody>
      </p:sp>
      <p:sp>
        <p:nvSpPr>
          <p:cNvPr id="33848" name="Rectangle 63"/>
          <p:cNvSpPr>
            <a:spLocks noChangeArrowheads="1"/>
          </p:cNvSpPr>
          <p:nvPr/>
        </p:nvSpPr>
        <p:spPr bwMode="auto">
          <a:xfrm>
            <a:off x="3779838" y="4459288"/>
            <a:ext cx="4259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>
            <a:spAutoFit/>
          </a:bodyPr>
          <a:lstStyle/>
          <a:p>
            <a:pPr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Технологии создания электронной компонентной базы </a:t>
            </a:r>
          </a:p>
        </p:txBody>
      </p:sp>
      <p:sp>
        <p:nvSpPr>
          <p:cNvPr id="33849" name="Rectangle 64"/>
          <p:cNvSpPr>
            <a:spLocks noChangeArrowheads="1"/>
          </p:cNvSpPr>
          <p:nvPr/>
        </p:nvSpPr>
        <p:spPr bwMode="auto">
          <a:xfrm>
            <a:off x="7019925" y="3548063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>
            <a:spAutoFit/>
          </a:bodyPr>
          <a:lstStyle/>
          <a:p>
            <a:pPr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Нанотехнологии и</a:t>
            </a:r>
          </a:p>
          <a:p>
            <a:pPr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 наноматериалы</a:t>
            </a:r>
          </a:p>
        </p:txBody>
      </p:sp>
      <p:sp>
        <p:nvSpPr>
          <p:cNvPr id="33850" name="Rectangle 65"/>
          <p:cNvSpPr>
            <a:spLocks noChangeArrowheads="1"/>
          </p:cNvSpPr>
          <p:nvPr/>
        </p:nvSpPr>
        <p:spPr bwMode="auto">
          <a:xfrm>
            <a:off x="1749425" y="3979863"/>
            <a:ext cx="240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4" tIns="45640" rIns="91264" bIns="45640">
            <a:spAutoFit/>
          </a:bodyPr>
          <a:lstStyle/>
          <a:p>
            <a:pPr algn="r"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Технологии создания </a:t>
            </a:r>
          </a:p>
          <a:p>
            <a:pPr algn="r" defTabSz="912813"/>
            <a:r>
              <a:rPr lang="ru-RU" sz="1200" i="1">
                <a:solidFill>
                  <a:srgbClr val="000000"/>
                </a:solidFill>
                <a:ea typeface="ＭＳ Ｐゴシック" pitchFamily="34" charset="-128"/>
              </a:rPr>
              <a:t>биосовместимых материалов</a:t>
            </a:r>
          </a:p>
        </p:txBody>
      </p:sp>
      <p:sp>
        <p:nvSpPr>
          <p:cNvPr id="33851" name="AutoShape 34"/>
          <p:cNvSpPr>
            <a:spLocks noChangeArrowheads="1"/>
          </p:cNvSpPr>
          <p:nvPr/>
        </p:nvSpPr>
        <p:spPr bwMode="auto">
          <a:xfrm>
            <a:off x="3851275" y="2243138"/>
            <a:ext cx="2232025" cy="792162"/>
          </a:xfrm>
          <a:prstGeom prst="roundRect">
            <a:avLst>
              <a:gd name="adj" fmla="val 16667"/>
            </a:avLst>
          </a:prstGeom>
          <a:solidFill>
            <a:srgbClr val="800000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lIns="91264" tIns="45640" rIns="91264" bIns="45640" anchor="ctr"/>
          <a:lstStyle/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Диагностические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 системы на основе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 молекулярных и клеточных</a:t>
            </a:r>
          </a:p>
          <a:p>
            <a:pPr algn="ctr" defTabSz="912813"/>
            <a:r>
              <a:rPr lang="ru-RU" sz="1100" b="1">
                <a:solidFill>
                  <a:srgbClr val="FFFFFF"/>
                </a:solidFill>
                <a:ea typeface="ＭＳ Ｐゴシック" pitchFamily="34" charset="-128"/>
              </a:rPr>
              <a:t> мишеней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0" y="2092325"/>
            <a:ext cx="9144000" cy="4473575"/>
          </a:xfrm>
          <a:prstGeom prst="rect">
            <a:avLst/>
          </a:prstGeom>
          <a:solidFill>
            <a:srgbClr val="1B6B40"/>
          </a:solidFill>
          <a:ln w="25400">
            <a:noFill/>
            <a:miter lim="800000"/>
            <a:headEnd/>
            <a:tailEnd/>
          </a:ln>
        </p:spPr>
        <p:txBody>
          <a:bodyPr lIns="95573" tIns="47799" rIns="95573" bIns="47799" anchor="ctr"/>
          <a:lstStyle/>
          <a:p>
            <a:pPr algn="ctr" defTabSz="955675"/>
            <a:r>
              <a:rPr lang="ru-RU" sz="1700" b="1">
                <a:solidFill>
                  <a:srgbClr val="FFFFFF"/>
                </a:solidFill>
                <a:ea typeface="ＭＳ Ｐゴシック" pitchFamily="34" charset="-128"/>
              </a:rPr>
              <a:t>Огородова Людмила Михайловна</a:t>
            </a:r>
            <a:endParaRPr lang="ru-RU" sz="170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defTabSz="955675"/>
            <a:r>
              <a:rPr lang="ru-RU" sz="1700">
                <a:solidFill>
                  <a:srgbClr val="FFFFFF"/>
                </a:solidFill>
                <a:ea typeface="ＭＳ Ｐゴシック" pitchFamily="34" charset="-128"/>
              </a:rPr>
              <a:t>ГОУ ВПО СибГМУ Минздравсоцразвития России </a:t>
            </a:r>
          </a:p>
          <a:p>
            <a:pPr algn="ctr" defTabSz="955675"/>
            <a:r>
              <a:rPr lang="de-DE" sz="170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r>
              <a:rPr lang="ru-RU" sz="1700">
                <a:solidFill>
                  <a:srgbClr val="FFFFFF"/>
                </a:solidFill>
                <a:ea typeface="ＭＳ Ｐゴシック" pitchFamily="34" charset="-128"/>
              </a:rPr>
              <a:t>-</a:t>
            </a:r>
            <a:r>
              <a:rPr lang="de-DE" sz="1700">
                <a:solidFill>
                  <a:srgbClr val="FFFFFF"/>
                </a:solidFill>
                <a:ea typeface="ＭＳ Ｐゴシック" pitchFamily="34" charset="-128"/>
              </a:rPr>
              <a:t>mail</a:t>
            </a:r>
            <a:r>
              <a:rPr lang="ru-RU" sz="1700">
                <a:solidFill>
                  <a:srgbClr val="FFCCFF"/>
                </a:solidFill>
                <a:ea typeface="ＭＳ Ｐゴシック" pitchFamily="34" charset="-128"/>
              </a:rPr>
              <a:t>: </a:t>
            </a:r>
            <a:r>
              <a:rPr lang="de-DE" sz="1700">
                <a:solidFill>
                  <a:srgbClr val="FFFFFF"/>
                </a:solidFill>
                <a:ea typeface="ＭＳ Ｐゴシック" pitchFamily="34" charset="-128"/>
                <a:hlinkClick r:id="rId2"/>
              </a:rPr>
              <a:t>lm</a:t>
            </a:r>
            <a:r>
              <a:rPr lang="ru-RU" sz="1700">
                <a:solidFill>
                  <a:srgbClr val="FFFFFF"/>
                </a:solidFill>
                <a:ea typeface="ＭＳ Ｐゴシック" pitchFamily="34" charset="-128"/>
                <a:hlinkClick r:id="rId2"/>
              </a:rPr>
              <a:t>-</a:t>
            </a:r>
            <a:r>
              <a:rPr lang="de-DE" sz="1700">
                <a:solidFill>
                  <a:srgbClr val="FFFFFF"/>
                </a:solidFill>
                <a:ea typeface="ＭＳ Ｐゴシック" pitchFamily="34" charset="-128"/>
                <a:hlinkClick r:id="rId2"/>
              </a:rPr>
              <a:t>ogorodova</a:t>
            </a:r>
            <a:r>
              <a:rPr lang="ru-RU" sz="1700">
                <a:solidFill>
                  <a:srgbClr val="FFFFFF"/>
                </a:solidFill>
                <a:ea typeface="ＭＳ Ｐゴシック" pitchFamily="34" charset="-128"/>
                <a:hlinkClick r:id="rId2"/>
              </a:rPr>
              <a:t>@</a:t>
            </a:r>
            <a:r>
              <a:rPr lang="de-DE" sz="1700">
                <a:solidFill>
                  <a:srgbClr val="FFFFFF"/>
                </a:solidFill>
                <a:ea typeface="ＭＳ Ｐゴシック" pitchFamily="34" charset="-128"/>
                <a:hlinkClick r:id="rId2"/>
              </a:rPr>
              <a:t>mail</a:t>
            </a:r>
            <a:r>
              <a:rPr lang="ru-RU" sz="1700">
                <a:solidFill>
                  <a:srgbClr val="FFFFFF"/>
                </a:solidFill>
                <a:ea typeface="ＭＳ Ｐゴシック" pitchFamily="34" charset="-128"/>
                <a:hlinkClick r:id="rId2"/>
              </a:rPr>
              <a:t>.</a:t>
            </a:r>
            <a:r>
              <a:rPr lang="de-DE" sz="1700">
                <a:solidFill>
                  <a:srgbClr val="FFFFFF"/>
                </a:solidFill>
                <a:ea typeface="ＭＳ Ｐゴシック" pitchFamily="34" charset="-128"/>
                <a:hlinkClick r:id="rId2"/>
              </a:rPr>
              <a:t>ru</a:t>
            </a:r>
            <a:endParaRPr lang="de-DE" sz="170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defTabSz="955675"/>
            <a:r>
              <a:rPr lang="en-US" sz="1700">
                <a:solidFill>
                  <a:srgbClr val="FFFFFF"/>
                </a:solidFill>
                <a:ea typeface="ＭＳ Ｐゴシック" pitchFamily="34" charset="-128"/>
              </a:rPr>
              <a:t>www//ssmu.ru,  iacenter.ru</a:t>
            </a:r>
          </a:p>
          <a:p>
            <a:pPr algn="ctr" defTabSz="955675"/>
            <a:endParaRPr lang="en-US" sz="1700">
              <a:solidFill>
                <a:srgbClr val="FFFFFF"/>
              </a:solidFill>
              <a:ea typeface="ＭＳ Ｐゴシック" pitchFamily="34" charset="-128"/>
            </a:endParaRPr>
          </a:p>
          <a:p>
            <a:pPr algn="r" defTabSz="955675"/>
            <a:endParaRPr lang="ru-RU" b="1" u="sng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819" name="Прямоугольник 11"/>
          <p:cNvSpPr>
            <a:spLocks noChangeArrowheads="1"/>
          </p:cNvSpPr>
          <p:nvPr/>
        </p:nvSpPr>
        <p:spPr bwMode="auto">
          <a:xfrm>
            <a:off x="0" y="2000250"/>
            <a:ext cx="9144000" cy="285750"/>
          </a:xfrm>
          <a:prstGeom prst="rect">
            <a:avLst/>
          </a:prstGeom>
          <a:solidFill>
            <a:srgbClr val="22864F"/>
          </a:solidFill>
          <a:ln w="25400">
            <a:noFill/>
            <a:miter lim="800000"/>
            <a:headEnd/>
            <a:tailEnd/>
          </a:ln>
        </p:spPr>
        <p:txBody>
          <a:bodyPr lIns="95573" tIns="47799" rIns="95573" bIns="47799" anchor="ctr"/>
          <a:lstStyle/>
          <a:p>
            <a:pPr algn="ctr" defTabSz="955675"/>
            <a:endParaRPr lang="en-US" sz="1900">
              <a:solidFill>
                <a:srgbClr val="4F6228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538" y="395288"/>
            <a:ext cx="3487738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AutoShape 17"/>
          <p:cNvSpPr>
            <a:spLocks noChangeArrowheads="1"/>
          </p:cNvSpPr>
          <p:nvPr/>
        </p:nvSpPr>
        <p:spPr bwMode="auto">
          <a:xfrm>
            <a:off x="200025" y="2400300"/>
            <a:ext cx="8691563" cy="3908425"/>
          </a:xfrm>
          <a:prstGeom prst="roundRect">
            <a:avLst>
              <a:gd name="adj" fmla="val 16667"/>
            </a:avLst>
          </a:prstGeom>
          <a:solidFill>
            <a:srgbClr val="E9D4A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42" tIns="45630" rIns="91242" bIns="45630" anchor="ctr"/>
          <a:lstStyle/>
          <a:p>
            <a:pPr defTabSz="912813"/>
            <a:r>
              <a:rPr lang="ru-RU" sz="1700" b="1">
                <a:solidFill>
                  <a:srgbClr val="000000"/>
                </a:solidFill>
                <a:ea typeface="ＭＳ Ｐゴシック" pitchFamily="34" charset="-128"/>
              </a:rPr>
              <a:t>	Организации - участники  	19</a:t>
            </a: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endParaRPr lang="ru-RU" sz="1700" b="1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2813"/>
            <a:r>
              <a:rPr lang="ru-RU" sz="1700">
                <a:solidFill>
                  <a:srgbClr val="000000"/>
                </a:solidFill>
                <a:ea typeface="ＭＳ Ｐゴシック" pitchFamily="34" charset="-128"/>
              </a:rPr>
              <a:t>	</a:t>
            </a:r>
          </a:p>
          <a:p>
            <a:pPr defTabSz="912813"/>
            <a:r>
              <a:rPr lang="ru-RU" sz="1700">
                <a:solidFill>
                  <a:srgbClr val="000000"/>
                </a:solidFill>
                <a:ea typeface="ＭＳ Ｐゴシック" pitchFamily="34" charset="-128"/>
              </a:rPr>
              <a:t>	Предприятия			</a:t>
            </a:r>
            <a:r>
              <a:rPr lang="ru-RU" sz="1700" b="1">
                <a:solidFill>
                  <a:srgbClr val="000000"/>
                </a:solidFill>
                <a:ea typeface="ＭＳ Ｐゴシック" pitchFamily="34" charset="-128"/>
              </a:rPr>
              <a:t>7</a:t>
            </a: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  <a:endParaRPr lang="ru-RU" sz="170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2813"/>
            <a:r>
              <a:rPr lang="ru-RU" sz="1700">
                <a:solidFill>
                  <a:srgbClr val="000000"/>
                </a:solidFill>
                <a:ea typeface="ＭＳ Ｐゴシック" pitchFamily="34" charset="-128"/>
              </a:rPr>
              <a:t>	НИИ и научные центры		</a:t>
            </a:r>
            <a:r>
              <a:rPr lang="ru-RU" sz="1700" b="1">
                <a:solidFill>
                  <a:srgbClr val="000000"/>
                </a:solidFill>
                <a:ea typeface="ＭＳ Ｐゴシック" pitchFamily="34" charset="-128"/>
              </a:rPr>
              <a:t>62  </a:t>
            </a:r>
          </a:p>
          <a:p>
            <a:pPr defTabSz="912813"/>
            <a:r>
              <a:rPr lang="ru-RU" sz="1700">
                <a:solidFill>
                  <a:srgbClr val="000000"/>
                </a:solidFill>
                <a:ea typeface="ＭＳ Ｐゴシック" pitchFamily="34" charset="-128"/>
              </a:rPr>
              <a:t>	Университеты			</a:t>
            </a:r>
            <a:r>
              <a:rPr lang="ru-RU" sz="1700" b="1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7</a:t>
            </a:r>
            <a:endParaRPr lang="en-US" sz="170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912813"/>
            <a:r>
              <a:rPr lang="en-US" sz="1700">
                <a:solidFill>
                  <a:srgbClr val="000000"/>
                </a:solidFill>
                <a:ea typeface="ＭＳ Ｐゴシック" pitchFamily="34" charset="-128"/>
              </a:rPr>
              <a:t>	</a:t>
            </a:r>
            <a:r>
              <a:rPr lang="ru-RU" sz="1700">
                <a:solidFill>
                  <a:srgbClr val="000000"/>
                </a:solidFill>
                <a:ea typeface="ＭＳ Ｐゴシック" pitchFamily="34" charset="-128"/>
              </a:rPr>
              <a:t>Другие организации		</a:t>
            </a:r>
            <a:r>
              <a:rPr lang="ru-RU" sz="1700" b="1">
                <a:solidFill>
                  <a:srgbClr val="000000"/>
                </a:solidFill>
                <a:ea typeface="ＭＳ Ｐゴシック" pitchFamily="34" charset="-128"/>
              </a:rPr>
              <a:t>9</a:t>
            </a:r>
          </a:p>
          <a:p>
            <a:pPr marL="530225" lvl="1" indent="-203200" defTabSz="912813"/>
            <a:endParaRPr lang="ru-RU" sz="1700">
              <a:solidFill>
                <a:srgbClr val="000000"/>
              </a:solidFill>
              <a:ea typeface="ＭＳ Ｐゴシック" pitchFamily="34" charset="-128"/>
            </a:endParaRPr>
          </a:p>
          <a:p>
            <a:pPr marL="530225" lvl="1" indent="-203200" defTabSz="912813"/>
            <a:r>
              <a:rPr lang="ru-RU" sz="1700">
                <a:solidFill>
                  <a:srgbClr val="000000"/>
                </a:solidFill>
                <a:ea typeface="ＭＳ Ｐゴシック" pitchFamily="34" charset="-128"/>
              </a:rPr>
              <a:t>	Поддержка зарубежных участников	</a:t>
            </a:r>
            <a:r>
              <a:rPr lang="ru-RU" sz="1700" b="1">
                <a:solidFill>
                  <a:srgbClr val="000000"/>
                </a:solidFill>
                <a:ea typeface="ＭＳ Ｐゴシック" pitchFamily="34" charset="-128"/>
              </a:rPr>
              <a:t>20</a:t>
            </a:r>
          </a:p>
          <a:p>
            <a:pPr marL="530225" lvl="1" indent="-203200" algn="ctr" defTabSz="912813"/>
            <a:r>
              <a:rPr lang="ru-RU" sz="1700" i="1">
                <a:solidFill>
                  <a:srgbClr val="000000"/>
                </a:solidFill>
                <a:ea typeface="ＭＳ Ｐゴシック" pitchFamily="34" charset="-128"/>
              </a:rPr>
              <a:t>(Гарвард, Оксфорд, Империал Колледж, Институт здоровья США и др.)</a:t>
            </a:r>
            <a:r>
              <a:rPr lang="ru-RU" sz="1700">
                <a:solidFill>
                  <a:srgbClr val="000000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1840" y="188640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 современный подход к продвижению проектов. Инновации – это способ превратить научные знания в деньги. Наибольшая эффективность такого превращения может достигаться в сфере биомедицинских наук 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 txBox="1">
            <a:spLocks/>
          </p:cNvSpPr>
          <p:nvPr/>
        </p:nvSpPr>
        <p:spPr bwMode="auto">
          <a:xfrm>
            <a:off x="214313" y="142875"/>
            <a:ext cx="87153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>
                <a:solidFill>
                  <a:srgbClr val="0000FF"/>
                </a:solidFill>
              </a:rPr>
              <a:t>Биотехнологический кластер Кировской области и его значение  для развития региона</a:t>
            </a:r>
            <a:endParaRPr lang="en-US" sz="2800" b="1">
              <a:solidFill>
                <a:srgbClr val="0000FF"/>
              </a:solidFill>
            </a:endParaRPr>
          </a:p>
          <a:p>
            <a:pPr algn="ctr"/>
            <a:r>
              <a:rPr lang="ru-RU" sz="2800">
                <a:solidFill>
                  <a:srgbClr val="FF0000"/>
                </a:solidFill>
              </a:rPr>
              <a:t>президент НП БТК</a:t>
            </a:r>
          </a:p>
          <a:p>
            <a:pPr algn="ctr"/>
            <a:r>
              <a:rPr lang="ru-RU" sz="2800" b="1">
                <a:solidFill>
                  <a:srgbClr val="0000FF"/>
                </a:solidFill>
              </a:rPr>
              <a:t>ТУРУЛО ВАЛЕРИЙ НИКОЛАЕВИЧ</a:t>
            </a:r>
          </a:p>
          <a:p>
            <a:pPr algn="ctr"/>
            <a:endParaRPr lang="ru-RU" sz="2800">
              <a:solidFill>
                <a:srgbClr val="0000FF"/>
              </a:solidFill>
            </a:endParaRPr>
          </a:p>
        </p:txBody>
      </p:sp>
      <p:sp>
        <p:nvSpPr>
          <p:cNvPr id="35843" name="Содержимое 2"/>
          <p:cNvSpPr txBox="1">
            <a:spLocks/>
          </p:cNvSpPr>
          <p:nvPr/>
        </p:nvSpPr>
        <p:spPr bwMode="auto">
          <a:xfrm>
            <a:off x="357188" y="2500313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ru-RU" sz="2400">
                <a:solidFill>
                  <a:srgbClr val="000000"/>
                </a:solidFill>
              </a:rPr>
              <a:t>Создание системы перехода от традиционной экономики к биоэкономике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4000500"/>
          <a:ext cx="8642350" cy="2011680"/>
        </p:xfrm>
        <a:graphic>
          <a:graphicData uri="http://schemas.openxmlformats.org/drawingml/2006/table">
            <a:tbl>
              <a:tblPr/>
              <a:tblGrid>
                <a:gridCol w="2160588"/>
                <a:gridCol w="1892300"/>
                <a:gridCol w="2554303"/>
                <a:gridCol w="2035159"/>
              </a:tblGrid>
              <a:tr h="2011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Эффективное использование ресурсов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Экологическая чистота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70C0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Решение энергетических и продовольственных проблем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70C0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Рост региональных доходов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70C0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rot="10800000" flipV="1">
            <a:off x="2000250" y="3500438"/>
            <a:ext cx="500063" cy="4286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3284538" y="3714750"/>
            <a:ext cx="43021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>
            <a:off x="5285582" y="3715544"/>
            <a:ext cx="4302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500313" y="3500438"/>
            <a:ext cx="4572000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7072313" y="3500438"/>
            <a:ext cx="428625" cy="4286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259468"/>
            <a:ext cx="24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Миссия кластера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1034152"/>
            <a:ext cx="5868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 интеллектуальных, технических, кадровых ресурсов для достижения прорывных результатов в интересах развития народного хозяйства Республики Коми и России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04313" y="1732686"/>
            <a:ext cx="5003219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86131" y="5366040"/>
            <a:ext cx="5003219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153708" y="4959351"/>
            <a:ext cx="6882788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и лесное хозяйство </a:t>
            </a:r>
            <a:r>
              <a:rPr lang="ru-RU" alt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биомассы, разработка  высокоэффективных стимуляторов роста для животных и растений</a:t>
            </a:r>
            <a:endParaRPr lang="ru-RU" sz="1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Экология и здоровье человека </a:t>
            </a:r>
            <a:r>
              <a:rPr lang="ru-RU" alt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сбалансированное питание, безопасность  жизнедеятельности, переработка органических отходов, чистота воды, новые виды продукции</a:t>
            </a:r>
            <a:endParaRPr lang="en-US" altLang="ru-RU" sz="1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Биоэнергетика</a:t>
            </a:r>
          </a:p>
          <a:p>
            <a:pPr>
              <a:lnSpc>
                <a:spcPts val="2000"/>
              </a:lnSpc>
            </a:pPr>
            <a:endParaRPr lang="ru-RU" altLang="ru-RU" sz="1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AE2CB-0878-4A67-9F4E-B7C4AB283E26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1450" y="3429000"/>
            <a:ext cx="1880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Цель программы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развития кластера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7452320" y="116632"/>
            <a:ext cx="1512169" cy="743815"/>
            <a:chOff x="275359" y="1732685"/>
            <a:chExt cx="3683578" cy="368357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75359" y="1732685"/>
              <a:ext cx="3683578" cy="3683578"/>
            </a:xfrm>
            <a:prstGeom prst="rect">
              <a:avLst/>
            </a:prstGeom>
            <a:solidFill>
              <a:srgbClr val="BDD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DD7BD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706"/>
            <a:stretch/>
          </p:blipFill>
          <p:spPr>
            <a:xfrm>
              <a:off x="760615" y="2422523"/>
              <a:ext cx="2716860" cy="2346905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107504" y="2115240"/>
            <a:ext cx="18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Члены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кластера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Республики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Коми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23728" y="3394076"/>
            <a:ext cx="64694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UY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условий для реализации и коммерциализации</a:t>
            </a: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UY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</a:t>
            </a:r>
            <a:r>
              <a:rPr lang="ru-RU" alt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химико</a:t>
            </a: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UY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биотехнологических проектов, </a:t>
            </a: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</a:t>
            </a:r>
            <a:r>
              <a:rPr lang="es-UY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способству</a:t>
            </a: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ют </a:t>
            </a:r>
            <a:r>
              <a:rPr lang="es-UY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внедрению безотходных технологий</a:t>
            </a: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переработки</a:t>
            </a:r>
            <a:r>
              <a:rPr lang="es-UY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биомассы (биоресурсов</a:t>
            </a:r>
            <a:r>
              <a:rPr lang="ru-RU" alt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получению новых материалов для здоровья человека, экологии.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247900" y="2059791"/>
            <a:ext cx="565404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2500"/>
              </a:lnSpc>
            </a:pP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258937" y="4829921"/>
            <a:ext cx="454152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5108991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Основные направления деятельности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07704" y="1971997"/>
            <a:ext cx="7236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Конкурентоспособная межотраслевая группа, созданная на инициативной основе. </a:t>
            </a:r>
          </a:p>
          <a:p>
            <a:pPr algn="just"/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включает в себя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Институты Коми НЦ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УрО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РАН, Коммерческие организации.</a:t>
            </a:r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alt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объединены технологическими процессами единой экономической стратегии и используют синергетический эффект путём интеграции материальных и нематериальных активов членов кластера. </a:t>
            </a: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структурно объединяет основные направления исследований, разработок и производства своих членов.</a:t>
            </a:r>
            <a:endParaRPr lang="es-UY" altLang="ru-RU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6336704" cy="79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306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848872" cy="93610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1966 год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образован Отдел химии, первый заведующий к.х.н. Вениамин Дмитриевич Давыдов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064896" cy="309634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Прикладные исследования в интересах региона по следующим направлениям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химия и технология переработки древесины с утилизацией отходов целлюлозно-бумажной промышленности (в первую очередь, лигнина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многотоннажного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отхода ЦБП и гидролизной промышленности);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работы в области исследования физико-химических свойств азотсодержащих производных целлюлозы;</a:t>
            </a:r>
            <a:r>
              <a:rPr lang="ru-RU" sz="1400" dirty="0" smtClean="0"/>
              <a:t>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химия и технология переработки минерального сырья  (в первую очередь,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Ярегского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лейкоксена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уникального титансодержащего сырья);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химия и технология нефти и горючих сланцев и др.</a:t>
            </a:r>
          </a:p>
          <a:p>
            <a:pPr algn="ctr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Основные проблемы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мало высококвалифицированных кадров;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плохая материальная база;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мало публикаций в научных журналах.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Давыдов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25144"/>
            <a:ext cx="107819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9632" y="620688"/>
            <a:ext cx="74888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1974 год-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заведующий отделом Попов Владимир Михайлович,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1978 год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заведующий отделом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Овченков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Валентин Яковлевич,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1980 год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заведующий отделом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Сюткин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Валентин Николаевич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Попов В М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797152"/>
            <a:ext cx="109167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6237312"/>
            <a:ext cx="150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Давыдов В.Д.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630932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Попов В.М.</a:t>
            </a:r>
            <a:endParaRPr lang="ru-RU" sz="1400" dirty="0"/>
          </a:p>
        </p:txBody>
      </p:sp>
      <p:pic>
        <p:nvPicPr>
          <p:cNvPr id="11" name="Рисунок 10" descr="Овченков copy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4797152"/>
            <a:ext cx="140253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сюткин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797152"/>
            <a:ext cx="104155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27984" y="6309320"/>
            <a:ext cx="1249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Овченков</a:t>
            </a:r>
            <a:r>
              <a:rPr lang="ru-RU" sz="1400" dirty="0" smtClean="0"/>
              <a:t> В.Я.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32240" y="6309320"/>
            <a:ext cx="1095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Сюткин</a:t>
            </a:r>
            <a:r>
              <a:rPr lang="ru-RU" sz="1400" dirty="0" smtClean="0"/>
              <a:t> В.Н.</a:t>
            </a:r>
            <a:endParaRPr lang="ru-RU" sz="1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http://333v.ru/uploads/56/567d357a74037a5c494493f2101fb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18" r="2629"/>
          <a:stretch/>
        </p:blipFill>
        <p:spPr bwMode="auto">
          <a:xfrm>
            <a:off x="5364088" y="0"/>
            <a:ext cx="40626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551670" y="2074507"/>
            <a:ext cx="35923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Кластер как инструмент </a:t>
            </a:r>
          </a:p>
          <a:p>
            <a:pPr algn="ctr">
              <a:lnSpc>
                <a:spcPts val="4500"/>
              </a:lnSpc>
            </a:pP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развития</a:t>
            </a:r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1916832"/>
            <a:ext cx="144016" cy="259228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589"/>
          <a:stretch/>
        </p:blipFill>
        <p:spPr>
          <a:xfrm>
            <a:off x="742007" y="1269815"/>
            <a:ext cx="631173" cy="7019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23168" y="1455554"/>
            <a:ext cx="36101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технологического 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перевооружения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279"/>
          <a:stretch/>
        </p:blipFill>
        <p:spPr>
          <a:xfrm>
            <a:off x="769281" y="2387069"/>
            <a:ext cx="509539" cy="5687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21308" y="2259803"/>
            <a:ext cx="35754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финансирования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реализацию проектов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созданию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новой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83"/>
          <a:stretch/>
        </p:blipFill>
        <p:spPr>
          <a:xfrm>
            <a:off x="686184" y="3432376"/>
            <a:ext cx="694972" cy="7887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47664" y="3284984"/>
            <a:ext cx="360203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логистических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 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59"/>
          <a:stretch/>
        </p:blipFill>
        <p:spPr>
          <a:xfrm>
            <a:off x="747337" y="4808943"/>
            <a:ext cx="565811" cy="6362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13396" y="4839930"/>
            <a:ext cx="35911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новых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высокорисковые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проекты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68"/>
          <a:stretch/>
        </p:blipFill>
        <p:spPr>
          <a:xfrm>
            <a:off x="817130" y="5727534"/>
            <a:ext cx="500781" cy="58178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25939" y="5663570"/>
            <a:ext cx="3794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высокотехнологичных 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AE2CB-0878-4A67-9F4E-B7C4AB283E26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34970"/>
            <a:ext cx="4968552" cy="92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89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5661248"/>
            <a:ext cx="8784976" cy="648072"/>
          </a:xfrm>
        </p:spPr>
        <p:txBody>
          <a:bodyPr>
            <a:normAutofit fontScale="25000" lnSpcReduction="20000"/>
          </a:bodyPr>
          <a:lstStyle/>
          <a:p>
            <a:pPr algn="ctr">
              <a:buFont typeface="Arial" charset="0"/>
              <a:buNone/>
            </a:pPr>
            <a:endParaRPr lang="ru-RU" sz="3600" b="1" dirty="0" smtClean="0"/>
          </a:p>
          <a:p>
            <a:pPr algn="ctr">
              <a:buFont typeface="Arial" charset="0"/>
              <a:buNone/>
            </a:pPr>
            <a:endParaRPr lang="ru-RU" sz="3600" b="1" dirty="0" smtClean="0"/>
          </a:p>
          <a:p>
            <a:pPr algn="ctr">
              <a:buFont typeface="Arial" charset="0"/>
              <a:buNone/>
            </a:pPr>
            <a:r>
              <a:rPr lang="ru-RU" sz="14400" b="1" dirty="0" smtClean="0">
                <a:solidFill>
                  <a:schemeClr val="tx2"/>
                </a:solidFill>
              </a:rPr>
              <a:t>СПАСИБО ЗА ВНИМАНИЕ!</a:t>
            </a:r>
          </a:p>
        </p:txBody>
      </p:sp>
      <p:sp>
        <p:nvSpPr>
          <p:cNvPr id="45059" name="Номер слайда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245DB0-1D8E-4336-8E7D-A334B4E0CE1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6392" y="404664"/>
            <a:ext cx="14920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5" descr="эмблема_Сыктвкар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212976"/>
            <a:ext cx="1304885" cy="191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Картинка 2 из 7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74845"/>
            <a:ext cx="3070301" cy="187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2" descr="ÐÐ»Ð°Ð²Ð½Ð°Ñ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5976664" cy="1185863"/>
          </a:xfrm>
          <a:prstGeom prst="rect">
            <a:avLst/>
          </a:prstGeom>
          <a:noFill/>
        </p:spPr>
      </p:pic>
      <p:pic>
        <p:nvPicPr>
          <p:cNvPr id="100356" name="Picture 4" descr="Ð Ð¾ÑÑÐ¸Ð¹ÑÐºÐ°Ñ Ð°ÐºÐ°Ð´ÐµÐ¼Ð¸Ñ Ð½Ð°ÑÐ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492896"/>
            <a:ext cx="4680520" cy="1493784"/>
          </a:xfrm>
          <a:prstGeom prst="rect">
            <a:avLst/>
          </a:prstGeom>
          <a:noFill/>
        </p:spPr>
      </p:pic>
      <p:sp>
        <p:nvSpPr>
          <p:cNvPr id="100358" name="AutoShape 6" descr="https://look.com.ua/pic/201209/1440x900/look.com.ua-299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360" name="AutoShape 8" descr="https://look.com.ua/pic/201209/1440x900/look.com.ua-299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362" name="AutoShape 10" descr="https://look.com.ua/pic/201209/1440x900/look.com.ua-299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0364" name="Picture 12" descr="Coat of Arms of the Russian Federation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04664"/>
            <a:ext cx="1656184" cy="1964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924944"/>
            <a:ext cx="449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Сотрудники Отдела химии (1976 г.).</a:t>
            </a:r>
          </a:p>
          <a:p>
            <a:r>
              <a:rPr lang="ru-RU" sz="1100" i="1" dirty="0" smtClean="0"/>
              <a:t>Первый ряд: </a:t>
            </a:r>
            <a:r>
              <a:rPr lang="ru-RU" sz="1100" i="1" dirty="0" err="1" smtClean="0"/>
              <a:t>Е.Сопова</a:t>
            </a:r>
            <a:r>
              <a:rPr lang="ru-RU" sz="1100" i="1" dirty="0" smtClean="0"/>
              <a:t>, </a:t>
            </a:r>
            <a:r>
              <a:rPr lang="ru-RU" sz="1100" i="1" dirty="0" err="1" smtClean="0"/>
              <a:t>Т.Воликова</a:t>
            </a:r>
            <a:r>
              <a:rPr lang="ru-RU" sz="1100" i="1" dirty="0" smtClean="0"/>
              <a:t>, Г.Зинченко, </a:t>
            </a:r>
            <a:r>
              <a:rPr lang="ru-RU" sz="1100" i="1" dirty="0" err="1" smtClean="0"/>
              <a:t>О.Конык</a:t>
            </a:r>
            <a:r>
              <a:rPr lang="ru-RU" sz="1100" i="1" dirty="0" smtClean="0"/>
              <a:t>,</a:t>
            </a:r>
          </a:p>
          <a:p>
            <a:r>
              <a:rPr lang="ru-RU" sz="1100" i="1" dirty="0" smtClean="0"/>
              <a:t>второй ряд: </a:t>
            </a:r>
            <a:r>
              <a:rPr lang="ru-RU" sz="1100" i="1" dirty="0" err="1" smtClean="0"/>
              <a:t>С.Голосова</a:t>
            </a:r>
            <a:r>
              <a:rPr lang="ru-RU" sz="1100" i="1" dirty="0" smtClean="0"/>
              <a:t>, </a:t>
            </a:r>
            <a:r>
              <a:rPr lang="ru-RU" sz="1100" i="1" dirty="0" err="1" smtClean="0"/>
              <a:t>И.Разманова</a:t>
            </a:r>
            <a:r>
              <a:rPr lang="ru-RU" sz="1100" i="1" dirty="0" smtClean="0"/>
              <a:t>, Г.Богомолова, Т.Кожемякина, третий ряд: </a:t>
            </a:r>
            <a:r>
              <a:rPr lang="ru-RU" sz="1100" i="1" dirty="0" err="1" smtClean="0"/>
              <a:t>Я.Трефц</a:t>
            </a:r>
            <a:r>
              <a:rPr lang="ru-RU" sz="1100" i="1" dirty="0" smtClean="0"/>
              <a:t>.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96258" name="Picture 2" descr="cсотрудники-19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373170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95536" y="6309320"/>
            <a:ext cx="37444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Сотрудники Отдела химии (1981 г):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Т.Коровина, Т.Кожемякина, Г.Попова, Л.Карманова</a:t>
            </a:r>
            <a:r>
              <a:rPr kumimoji="0" lang="ru-R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osipova"/>
          <p:cNvPicPr>
            <a:picLocks noChangeAspect="1"/>
          </p:cNvPicPr>
          <p:nvPr/>
        </p:nvPicPr>
        <p:blipFill>
          <a:blip r:embed="rId3" cstate="print">
            <a:lum bright="6000" contrast="-6000"/>
          </a:blip>
          <a:srcRect/>
          <a:stretch>
            <a:fillRect/>
          </a:stretch>
        </p:blipFill>
        <p:spPr bwMode="auto">
          <a:xfrm>
            <a:off x="5292080" y="404664"/>
            <a:ext cx="195769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сотрудники-197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32656"/>
            <a:ext cx="33210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236296" y="2204864"/>
            <a:ext cx="176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Аспирантка Г. Осипова, В.Е.Казаринов </a:t>
            </a: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и В.Н.Андреев  (1971 г.)</a:t>
            </a:r>
            <a:endParaRPr lang="ru-RU" dirty="0"/>
          </a:p>
        </p:txBody>
      </p:sp>
      <p:pic>
        <p:nvPicPr>
          <p:cNvPr id="92162" name="Picture 2" descr="demin&amp;karmanov"/>
          <p:cNvPicPr>
            <a:picLocks noChangeAspect="1" noChangeArrowheads="1"/>
          </p:cNvPicPr>
          <p:nvPr/>
        </p:nvPicPr>
        <p:blipFill>
          <a:blip r:embed="rId5" cstate="print">
            <a:lum bright="6000" contrast="12000"/>
            <a:grayscl/>
          </a:blip>
          <a:srcRect/>
          <a:stretch>
            <a:fillRect/>
          </a:stretch>
        </p:blipFill>
        <p:spPr bwMode="auto">
          <a:xfrm>
            <a:off x="4644008" y="3140968"/>
            <a:ext cx="2549525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308304" y="5949280"/>
            <a:ext cx="1681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/>
              <a:t>Демин В.А.,</a:t>
            </a:r>
          </a:p>
          <a:p>
            <a:r>
              <a:rPr lang="ru-RU" sz="1200" i="1" dirty="0" smtClean="0"/>
              <a:t>Карманов А.П.(1981 г.)</a:t>
            </a:r>
            <a:endParaRPr lang="ru-RU" sz="1200" i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2656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476672"/>
            <a:ext cx="7978080" cy="18002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1986 год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организована лаборатория химии и физики твердого тела, под руководством профессора Б.А. Голдина, в задачи которой входило создание новых видов керамических и композиционных материалов на основе неметаллических рудных формаций.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В 1987 г. в связи с образованием Уральского и Дальневосточного отделений АН СССР, Коми филиал был преобразован в Коми научный центр Уральского отделения АН СССР. </a:t>
            </a: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олдин-месяц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492896"/>
            <a:ext cx="3590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5589240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Руководство Уральского отделения РАН в  лаборатории химии и физики твердого тела (1992 г.)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Z:\Andreeva\10.09.2016\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2420888"/>
            <a:ext cx="4038600" cy="278390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build3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4716016" y="620688"/>
            <a:ext cx="4079875" cy="288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426" name="Group 2"/>
          <p:cNvGrpSpPr>
            <a:grpSpLocks/>
          </p:cNvGrpSpPr>
          <p:nvPr/>
        </p:nvGrpSpPr>
        <p:grpSpPr bwMode="auto">
          <a:xfrm>
            <a:off x="827584" y="620688"/>
            <a:ext cx="8127990" cy="5760640"/>
            <a:chOff x="1341" y="1665"/>
            <a:chExt cx="12796" cy="9216"/>
          </a:xfrm>
        </p:grpSpPr>
        <p:pic>
          <p:nvPicPr>
            <p:cNvPr id="103427" name="Picture 3" descr="build1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-6000"/>
            </a:blip>
            <a:srcRect/>
            <a:stretch>
              <a:fillRect/>
            </a:stretch>
          </p:blipFill>
          <p:spPr bwMode="auto">
            <a:xfrm>
              <a:off x="1341" y="1665"/>
              <a:ext cx="6423" cy="4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28" name="Picture 4" descr="build2"/>
            <p:cNvPicPr>
              <a:picLocks noChangeAspect="1" noChangeArrowheads="1"/>
            </p:cNvPicPr>
            <p:nvPr/>
          </p:nvPicPr>
          <p:blipFill>
            <a:blip r:embed="rId4" cstate="print">
              <a:lum contrast="-6000"/>
            </a:blip>
            <a:srcRect/>
            <a:stretch>
              <a:fillRect/>
            </a:stretch>
          </p:blipFill>
          <p:spPr bwMode="auto">
            <a:xfrm>
              <a:off x="1341" y="6345"/>
              <a:ext cx="6423" cy="4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30" name="Text Box 6"/>
            <p:cNvSpPr txBox="1">
              <a:spLocks noChangeArrowheads="1"/>
            </p:cNvSpPr>
            <p:nvPr/>
          </p:nvSpPr>
          <p:spPr bwMode="auto">
            <a:xfrm>
              <a:off x="6251" y="1701"/>
              <a:ext cx="144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Май 1987 г.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31" name="Text Box 7"/>
            <p:cNvSpPr txBox="1">
              <a:spLocks noChangeArrowheads="1"/>
            </p:cNvSpPr>
            <p:nvPr/>
          </p:nvSpPr>
          <p:spPr bwMode="auto">
            <a:xfrm>
              <a:off x="5891" y="6381"/>
              <a:ext cx="180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Сентябрь 1987 г.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32" name="Text Box 8"/>
            <p:cNvSpPr txBox="1">
              <a:spLocks noChangeArrowheads="1"/>
            </p:cNvSpPr>
            <p:nvPr/>
          </p:nvSpPr>
          <p:spPr bwMode="auto">
            <a:xfrm>
              <a:off x="12337" y="1778"/>
              <a:ext cx="180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Февраль 1988 г.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3433" name="Picture 9" descr="build5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5076056" y="3501008"/>
            <a:ext cx="359668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524328" y="3501008"/>
            <a:ext cx="1143356" cy="22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Ноябрь  1989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60648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60840" cy="18002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1989 год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Всесоюзная конференция «Физико-химические основы переработки бедного природного сырья и отходов промышленности при получении жаростойких материалов»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(на базе Отдела химии Коми НЦ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АН СССР, при поддержке  Научного совета АН СССР по проблеме физико-химических основ получения новых неметаллических неорганических материалов, Отделения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физико-химии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и технологии неорганических материалов АН СССР, правления Коми областной организации Союза НИО СССР). </a:t>
            </a:r>
            <a:endParaRPr lang="ru-RU" sz="1300" dirty="0"/>
          </a:p>
        </p:txBody>
      </p:sp>
      <p:pic>
        <p:nvPicPr>
          <p:cNvPr id="4" name="Рисунок 3" descr="1989-log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988840"/>
            <a:ext cx="9525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1484784"/>
            <a:ext cx="79208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Направления: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«Оксидные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бескислородные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жаропрочные материалы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из отходов промышленности, некондиционного и нетрадиционного сырья»,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«Физико-химические и технологические аспекты получения материалов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золь-гель методом»,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«Синтез и технология новых эффективных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стекломатериалов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изделий на основе горных пород,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отходов производства 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малодефицитного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сырья»,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«Физико-химические основы получения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температуроустойчивых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покрытий с использованием продуктов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переработки некондиционного сырья и отходов промышленности»,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«Физико-химические основы создания и технология фосфатных материалов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(композитов, клеев, эмалей, теплоизоляторов и др.) на основе бедных фосфатных руд,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промышленных отходов и другого сырья»,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«Физико-химические исследования и технология получения вяжущих материалов с использованием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техногенных продуктов (шламов черной и цветной металлургии,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фосфогипса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отходов производства бетонов и др.)»,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«Получение керамических  материалов на базе имеющихся производств Коми АССР с целью создания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безотходных и  экологически чистых производственных процессов».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Z:\Andreeva\10.09.2016\для Тани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0" y="4797152"/>
            <a:ext cx="2783117" cy="1800000"/>
          </a:xfrm>
          <a:prstGeom prst="rect">
            <a:avLst/>
          </a:prstGeom>
          <a:noFill/>
        </p:spPr>
      </p:pic>
      <p:pic>
        <p:nvPicPr>
          <p:cNvPr id="8" name="Picture 2" descr="Z:\Andreeva\10.09.2016\IMG_1886_aa_sep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47864" y="4797152"/>
            <a:ext cx="2564678" cy="1800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Z:\Andreeva\10.09.2016\IMG_1891_aa_se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797152"/>
            <a:ext cx="2503553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16824" cy="165618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1990  год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заведующим Отдела химии назначен д.х.н. А.В.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Кучин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 в число наиболее активно развивающихся направлений прочно вошли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лесохимия и органический синтез. 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связи с преобразованием Академии наук СССР в Российскую академию наук Коми научный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1991 года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центр стал именоваться Коми научным центром Уральского отделения Российской академии наук.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1994  год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организация первого совещания «Лесохимия и органический синтез»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4906888" cy="475252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>
                <a:solidFill>
                  <a:prstClr val="white"/>
                </a:solidFill>
                <a:latin typeface="Arial" charset="0"/>
              </a:rPr>
              <a:t>В институте проводятся фундаментальные исследования в области органической и неорганической химии, </a:t>
            </a:r>
            <a:endParaRPr lang="ru-RU" sz="3600" dirty="0" smtClean="0"/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Две секции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«Экстрактивные и низкомолекулярные компоненты древесины» - 42 доклада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«Целлюлоза и лигнин» - 31 доклад</a:t>
            </a:r>
          </a:p>
          <a:p>
            <a:pPr>
              <a:buNone/>
            </a:pP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Участники 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Лесотехническая академия, г. Санкт-Петербург;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Санкт-Петербургский государственный технологический университет растительных полимеров, г. Санкт-Петербург;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Институт химии природного органического сырья СО РАН, г. Красноярск;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Институт органической химии УНЦ РАН, г. Уфа;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Институт нефтехимии и катализа Академии наук Республики Башкортостан, г. Уфа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Тихоокеанский институт биоорганической химии ДВО РАН, г. Владивосток;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Чувашский госуниверситет, г. Чебоксары;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Институт физико-органической химии АН Беларуси, г. Минск;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Архангельский лесотехнический институт, г. Архангельск;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Институт экологических проблем Севера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РАН, г. Архангельск; 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Сыктывкарский государственный университет, г. Сыктывкар;</a:t>
            </a:r>
          </a:p>
          <a:p>
            <a:pPr>
              <a:buNone/>
            </a:pP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Естественно-научный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институт Пермского университета, г. Пермь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Институт органической химии им. Н.Д.Зелинского, г. Москва 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Институт геологии Коми НЦ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РАН, г. Сыктывкар;</a:t>
            </a:r>
          </a:p>
          <a:p>
            <a:pPr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Сыктывкарский ЛПК </a:t>
            </a:r>
          </a:p>
          <a:p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 descr="\\SAMBA\public\Марина Другова\конференц.1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00808"/>
            <a:ext cx="838481" cy="1440000"/>
          </a:xfrm>
          <a:prstGeom prst="rect">
            <a:avLst/>
          </a:prstGeom>
          <a:noFill/>
        </p:spPr>
      </p:pic>
      <p:pic>
        <p:nvPicPr>
          <p:cNvPr id="13" name="Picture 2" descr="Z:\Andreeva\10.09.2016\для Тани\Кожемякина_Т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700808"/>
            <a:ext cx="1440000" cy="1440000"/>
          </a:xfrm>
          <a:prstGeom prst="rect">
            <a:avLst/>
          </a:prstGeom>
          <a:noFill/>
        </p:spPr>
      </p:pic>
      <p:pic>
        <p:nvPicPr>
          <p:cNvPr id="16" name="Picture 11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4869160"/>
            <a:ext cx="162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5" descr="C:\Documents and Settings\User\Рабочий стол\для презентации\Фролова С.В.2.JPG"/>
          <p:cNvPicPr>
            <a:picLocks noChangeAspect="1" noChangeArrowheads="1"/>
          </p:cNvPicPr>
          <p:nvPr/>
        </p:nvPicPr>
        <p:blipFill>
          <a:blip r:embed="rId7" cstate="print"/>
          <a:srcRect l="36694" t="11711" r="36385" b="40701"/>
          <a:stretch>
            <a:fillRect/>
          </a:stretch>
        </p:blipFill>
        <p:spPr bwMode="auto">
          <a:xfrm>
            <a:off x="7812360" y="3284984"/>
            <a:ext cx="104359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lab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5013176"/>
            <a:ext cx="1982788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http://photos.wikimapia.org/p/00/04/80/52/76_bi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1700808"/>
            <a:ext cx="1080000" cy="1440000"/>
          </a:xfrm>
          <a:prstGeom prst="rect">
            <a:avLst/>
          </a:prstGeom>
          <a:noFill/>
        </p:spPr>
      </p:pic>
      <p:pic>
        <p:nvPicPr>
          <p:cNvPr id="11" name="preview-image" descr="http://www.diy.ru/media/st/02/75/b8/16af1e5d0f0f9c87e21b161ce1c11ab31d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3284984"/>
            <a:ext cx="217022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365504" cy="2160240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1995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соответствии с Постановлением Президиума РАН № 258 от 19.12.1995 г. Отдел химии был преобразован 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Институт химии Коми НЦ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Приоритетные задачи: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развитие фундаментальных исследований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  подготовка высококвалифицированных специалистов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 и предметом деятельности Института является 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и проведение  фундаментальных, поисковых и прикладных научных исследований и экспериментальных разработок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направленных на получение и  применение новых знаний 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области органической химии и материаловедения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(из Устава Института)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2132856"/>
            <a:ext cx="5904656" cy="39604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Под научно-методическим руководством Объединенного ученого совета по химическим наукам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РАН и Отделения химии и наук о материалах Российской академии наук в Институте химии проводятся научно-исследовательские работы по следующим  направлениям: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 фундаментальные проблемы реакционной способности химических соединений, механизмы химических реакций, методология органического и неорганического синтеза;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 научные основы экологически безопасного и ресурсосберегающего использования растительного сырья и его компонентов для получения химических продуктов и материалов;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 физико-химические основы технологии получения керамических, композиционных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нано-материалов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 использованием синтетического и природного (минерального и растительного) сырья, создание новых веществ и материалов на основе полимеров растительного происхождения;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 фундаментальные проблемы получения физиологически активных соединений на основе синтетических, полусинтетических и природных веществ; асимметрический синтез.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858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buil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404664"/>
            <a:ext cx="135692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\\SAMBA\public\Ученый секретарь\Кучи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060848"/>
            <a:ext cx="1440199" cy="2160000"/>
          </a:xfrm>
          <a:prstGeom prst="rect">
            <a:avLst/>
          </a:prstGeom>
          <a:noFill/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4437112"/>
            <a:ext cx="1542857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2461</Words>
  <Application>Microsoft Office PowerPoint</Application>
  <PresentationFormat>Экран (4:3)</PresentationFormat>
  <Paragraphs>394</Paragraphs>
  <Slides>31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Тема Office</vt:lpstr>
      <vt:lpstr>Document</vt:lpstr>
      <vt:lpstr>Acrobat Document</vt:lpstr>
      <vt:lpstr>ISIS/Draw Sketch</vt:lpstr>
      <vt:lpstr>CS ChemDraw Drawing</vt:lpstr>
      <vt:lpstr>  К 60-летию химических исследований в Республике Коми </vt:lpstr>
      <vt:lpstr>   В 1944 г. на базе эвакуированных в Сыктывкар Кольской и Северной баз АН СССР была организована База АН СССР в Коми АССР.  Создание Базы способствовало быстрому вовлечению в хозяйственный оборот богатых природных ресурсов, а также решению фундаментальных задач теоретического и прикладного характера.  В 1949 г. Коми база АН СССР была преобразована в Коми филиал АН СССР.   В постановлении Президиума Академии наук СССР № 393 от 27 июня 1958 г. была отмечена необходимость организации в составе Коми филиала АН СССР специального Отдела химии «для решения вопроса рациональной и комплексной переработки топливного и минерального сырья».  Лаборатории химии древесины была одной из первых в составе Базы АН СССР в Коми АССР, а впоследствии и Отдела химии, образованном в 1966 году.    </vt:lpstr>
      <vt:lpstr>1966 год - образован Отдел химии, первый заведующий к.х.н. Вениамин Дмитриевич Давыдов  </vt:lpstr>
      <vt:lpstr>Слайд 4</vt:lpstr>
      <vt:lpstr>Слайд 5</vt:lpstr>
      <vt:lpstr>Слайд 6</vt:lpstr>
      <vt:lpstr>1989 год - I  Всесоюзная конференция «Физико-химические основы переработки бедного природного сырья и отходов промышленности при получении жаростойких материалов»  (на базе Отдела химии Коми НЦ УрО АН СССР, при поддержке  Научного совета АН СССР по проблеме физико-химических основ получения новых неметаллических неорганических материалов, Отделения физико-химии и технологии неорганических материалов АН СССР, правления Коми областной организации Союза НИО СССР). </vt:lpstr>
      <vt:lpstr>1990  год -  заведующим Отдела химии назначен д.х.н. А.В. Кучин, а в число наиболее активно развивающихся направлений прочно вошли лесохимия и органический синтез.  В связи с преобразованием Академии наук СССР в Российскую академию наук Коми научный с 1991 года центр стал именоваться Коми научным центром Уральского отделения Российской академии наук.  1994  год – организация первого совещания «Лесохимия и органический синтез» </vt:lpstr>
      <vt:lpstr>1995 год  в соответствии с Постановлением Президиума РАН № 258 от 19.12.1995 г. Отдел химии был преобразован в Институт химии Коми НЦ УрО РАН.  Приоритетные задачи:  - развитие фундаментальных исследований -  подготовка высококвалифицированных специалистов.  Целью и предметом деятельности Института является организация и проведение  фундаментальных, поисковых и прикладных научных исследований и экспериментальных разработок, направленных на получение и  применение новых знаний в области органической химии и материаловедения (из Устава Института) </vt:lpstr>
      <vt:lpstr> 1995 год  Институт химии Коми научного центра УрО РАН– 67 сотрудников, 18 - научные сотрудники, из них  2 доктора наук,  11 кандидатов наук, 2018 год  ФИЦ структурное подразделение Институт химии – 100 сотрудников,  76 научные сотрудники, из них 1 член-корр. РАН, 8 докторов наук, 50 кандидатов наук.  Целью и предметом деятельности Института является организация и проведение  фундаментальных, поисковых и прикладных научных исследований и экспериментальных разработок, направленных на получение и  применение новых знаний в области органической химии и материаловедения  </vt:lpstr>
      <vt:lpstr>Структура Института</vt:lpstr>
      <vt:lpstr>  Лаборатория химии растительных полимеров Заведующая: Елена Васильевна УДОРАТИНА    </vt:lpstr>
      <vt:lpstr>  Лаборатория органического синтеза и химии природных соединений Заведующий: Александр Васильевич КУЧИН  </vt:lpstr>
      <vt:lpstr>ИННОВАЦИОННЫЕ РАЗРАБОТКИ В СФЕРЕ БИОТЕХНОЛОГИЙ ДЛЯ СЕЛЬСКОГО ХОЗЯЙСТВА</vt:lpstr>
      <vt:lpstr>  Лаборатория химии окислительных процессов Заведующая: Светлана Альбертовна РУБЦОВА    </vt:lpstr>
      <vt:lpstr>   Лаборатория керамического материаловедения Заведующий: Юрий Иванович РЯБКОВ    </vt:lpstr>
      <vt:lpstr> Лаборатория ультрадисперсных систем Заведующий: Петр Александрович СИТНИКОВ  1996 – 2009 гг.  лаборатория коллоидно-химического материаловедения   </vt:lpstr>
      <vt:lpstr>Группа технологии композиционных материалов Руководитель: Петр Александрович СИТНИКОВ </vt:lpstr>
      <vt:lpstr>Лаборатория физико-химических методов исследования  Заведующий: Владимир Александрович БЕЛЫЙ Лаборатория обеспечивает спектральные и хроматографические методы анализа: ИК, ЯМР, ГЖХ. </vt:lpstr>
      <vt:lpstr>В 2015 году на базе лаборатории создан Центр коллективного пользования «Химия». </vt:lpstr>
      <vt:lpstr>  Проведение Всероссийских научных конференций  по проблемам керамического и композиционного материаловедения (с 1989 гг.):  «Керамика и композиционные материалы» и школу молодых ученых «Новые композиционные материалы»; по проблемам органической химии: (с 1994 г.):  «Химия и технология растительных веществ» и школу молодых ученых «Химия природных соединений»,  Всероссийская молодежная научная конференция «Химия и технология новых веществ и материалов».  Ежегодно 20-25 сотрудников участвуют с устными и стендовыми докладами на российских и зарубежных конференциях.  </vt:lpstr>
      <vt:lpstr>Организация Объединенных Наций объявила 2019 год международным годом периодической таблицы химических элементов. 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Klochkova</dc:creator>
  <cp:lastModifiedBy>Klochkova</cp:lastModifiedBy>
  <cp:revision>417</cp:revision>
  <dcterms:created xsi:type="dcterms:W3CDTF">2018-12-12T06:48:35Z</dcterms:created>
  <dcterms:modified xsi:type="dcterms:W3CDTF">2018-12-19T12:19:51Z</dcterms:modified>
</cp:coreProperties>
</file>